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modernComment_111_A1F1DCE5.xml" ContentType="application/vnd.ms-powerpoint.comments+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2"/>
  </p:notesMasterIdLst>
  <p:sldIdLst>
    <p:sldId id="256" r:id="rId2"/>
    <p:sldId id="258" r:id="rId3"/>
    <p:sldId id="260" r:id="rId4"/>
    <p:sldId id="261" r:id="rId5"/>
    <p:sldId id="287" r:id="rId6"/>
    <p:sldId id="273" r:id="rId7"/>
    <p:sldId id="274" r:id="rId8"/>
    <p:sldId id="275" r:id="rId9"/>
    <p:sldId id="276" r:id="rId10"/>
    <p:sldId id="277" r:id="rId11"/>
    <p:sldId id="279" r:id="rId12"/>
    <p:sldId id="295" r:id="rId13"/>
    <p:sldId id="262" r:id="rId14"/>
    <p:sldId id="289" r:id="rId15"/>
    <p:sldId id="290" r:id="rId16"/>
    <p:sldId id="291" r:id="rId17"/>
    <p:sldId id="265" r:id="rId18"/>
    <p:sldId id="266" r:id="rId19"/>
    <p:sldId id="285" r:id="rId20"/>
    <p:sldId id="264" r:id="rId21"/>
    <p:sldId id="267" r:id="rId22"/>
    <p:sldId id="268" r:id="rId23"/>
    <p:sldId id="270" r:id="rId24"/>
    <p:sldId id="269" r:id="rId25"/>
    <p:sldId id="271" r:id="rId26"/>
    <p:sldId id="288" r:id="rId27"/>
    <p:sldId id="292" r:id="rId28"/>
    <p:sldId id="293" r:id="rId29"/>
    <p:sldId id="294" r:id="rId30"/>
    <p:sldId id="284"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7D85FF0-FE26-0C0D-9170-A6AC7B3BD123}" name="Siobhan Unwin" initials="SU" userId="S::281542b@curtin.edu.au::7504b9af-ad20-4a9d-ad56-955e4ff4691e"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p:scale>
          <a:sx n="63" d="100"/>
          <a:sy n="63" d="100"/>
        </p:scale>
        <p:origin x="804"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omments/modernComment_111_A1F1DCE5.xml><?xml version="1.0" encoding="utf-8"?>
<p188:cmLst xmlns:a="http://schemas.openxmlformats.org/drawingml/2006/main" xmlns:r="http://schemas.openxmlformats.org/officeDocument/2006/relationships" xmlns:p188="http://schemas.microsoft.com/office/powerpoint/2018/8/main">
  <p188:cm id="{F6449528-77F1-47E1-94FB-A61EF7B5744C}" authorId="{37D85FF0-FE26-0C0D-9170-A6AC7B3BD123}" created="2025-02-02T04:01:12.104">
    <pc:sldMkLst xmlns:pc="http://schemas.microsoft.com/office/powerpoint/2013/main/command">
      <pc:docMk/>
      <pc:sldMk cId="2716982501" sldId="273"/>
    </pc:sldMkLst>
    <p188:txBody>
      <a:bodyPr/>
      <a:lstStyle/>
      <a:p>
        <a:r>
          <a:rPr lang="en-GB"/>
          <a:t>Use these images with the content to the side for all your background. It's perfect</a:t>
        </a:r>
      </a:p>
    </p188:txBody>
  </p188:cm>
</p188:cmLst>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4C71C5-5847-429C-9A7D-12CB2F7F5920}" type="doc">
      <dgm:prSet loTypeId="urn:microsoft.com/office/officeart/2005/8/layout/process4" loCatId="process" qsTypeId="urn:microsoft.com/office/officeart/2005/8/quickstyle/simple4" qsCatId="simple" csTypeId="urn:microsoft.com/office/officeart/2005/8/colors/colorful5" csCatId="colorful" phldr="1"/>
      <dgm:spPr/>
      <dgm:t>
        <a:bodyPr/>
        <a:lstStyle/>
        <a:p>
          <a:endParaRPr lang="en-US"/>
        </a:p>
      </dgm:t>
    </dgm:pt>
    <dgm:pt modelId="{26905B46-88F2-40A4-91FC-60A7D2B4C491}">
      <dgm:prSet/>
      <dgm:spPr/>
      <dgm:t>
        <a:bodyPr/>
        <a:lstStyle/>
        <a:p>
          <a:r>
            <a:rPr lang="en-AU"/>
            <a:t>Along with  artists such Laderman Ukeles, writers such as Adrienne Rich contributed to carving out a place for mothering/motherhood in Feminist discourse, The broader philosophical context of the second half of the 20</a:t>
          </a:r>
          <a:r>
            <a:rPr lang="en-AU" baseline="30000"/>
            <a:t>th</a:t>
          </a:r>
          <a:r>
            <a:rPr lang="en-AU"/>
            <a:t> century contributes to the establishment of this space for mothers within critical theory and practice</a:t>
          </a:r>
          <a:endParaRPr lang="en-US"/>
        </a:p>
      </dgm:t>
    </dgm:pt>
    <dgm:pt modelId="{7F2935D4-575A-477C-A0F2-CCE3F4793DCE}" type="parTrans" cxnId="{760A25C7-74E7-4231-9562-01911AD61B6C}">
      <dgm:prSet/>
      <dgm:spPr/>
      <dgm:t>
        <a:bodyPr/>
        <a:lstStyle/>
        <a:p>
          <a:endParaRPr lang="en-US"/>
        </a:p>
      </dgm:t>
    </dgm:pt>
    <dgm:pt modelId="{E88B5437-0C58-4CE5-8A70-E268A0352E6D}" type="sibTrans" cxnId="{760A25C7-74E7-4231-9562-01911AD61B6C}">
      <dgm:prSet/>
      <dgm:spPr/>
      <dgm:t>
        <a:bodyPr/>
        <a:lstStyle/>
        <a:p>
          <a:endParaRPr lang="en-US"/>
        </a:p>
      </dgm:t>
    </dgm:pt>
    <dgm:pt modelId="{CF89A2E5-E595-46A7-A28E-373597F2D945}">
      <dgm:prSet/>
      <dgm:spPr/>
      <dgm:t>
        <a:bodyPr/>
        <a:lstStyle/>
        <a:p>
          <a:r>
            <a:rPr lang="en-AU"/>
            <a:t>Matricentric/Maternal feminisms spring from this context. </a:t>
          </a:r>
          <a:endParaRPr lang="en-US"/>
        </a:p>
      </dgm:t>
    </dgm:pt>
    <dgm:pt modelId="{550FBCA5-8853-4AD6-A70D-46C5B28D8A51}" type="parTrans" cxnId="{B34B13E7-22B0-4ECC-8C53-C5F863276834}">
      <dgm:prSet/>
      <dgm:spPr/>
      <dgm:t>
        <a:bodyPr/>
        <a:lstStyle/>
        <a:p>
          <a:endParaRPr lang="en-US"/>
        </a:p>
      </dgm:t>
    </dgm:pt>
    <dgm:pt modelId="{89F21E3E-8100-48AD-A75F-4C71A37A23A5}" type="sibTrans" cxnId="{B34B13E7-22B0-4ECC-8C53-C5F863276834}">
      <dgm:prSet/>
      <dgm:spPr/>
      <dgm:t>
        <a:bodyPr/>
        <a:lstStyle/>
        <a:p>
          <a:endParaRPr lang="en-US"/>
        </a:p>
      </dgm:t>
    </dgm:pt>
    <dgm:pt modelId="{FEE75185-A518-45A8-9CD2-84B0603AB3AF}">
      <dgm:prSet/>
      <dgm:spPr/>
      <dgm:t>
        <a:bodyPr/>
        <a:lstStyle/>
        <a:p>
          <a:r>
            <a:rPr lang="en-AU" dirty="0"/>
            <a:t>On becoming mother, a woman’s subjectivity is split (Gilbert, Denson &amp; Weidmann, 2022), which is inherently problematic for feminist critique.  The emergence of matricentric feminism begins to ameliorate this perceived loss of whole self (</a:t>
          </a:r>
          <a:r>
            <a:rPr lang="en-AU" dirty="0" err="1"/>
            <a:t>Bueskens</a:t>
          </a:r>
          <a:r>
            <a:rPr lang="en-AU" dirty="0"/>
            <a:t>, 2018).</a:t>
          </a:r>
        </a:p>
      </dgm:t>
    </dgm:pt>
    <dgm:pt modelId="{A9FFC65E-E509-44D2-B9A7-7353FCB23A05}" type="parTrans" cxnId="{5EEB25E7-E567-4646-9C3D-429C39FBC853}">
      <dgm:prSet/>
      <dgm:spPr/>
      <dgm:t>
        <a:bodyPr/>
        <a:lstStyle/>
        <a:p>
          <a:endParaRPr lang="en-AU"/>
        </a:p>
      </dgm:t>
    </dgm:pt>
    <dgm:pt modelId="{0F2FD006-0EEF-48D8-B79A-5F833345A0E2}" type="sibTrans" cxnId="{5EEB25E7-E567-4646-9C3D-429C39FBC853}">
      <dgm:prSet/>
      <dgm:spPr/>
      <dgm:t>
        <a:bodyPr/>
        <a:lstStyle/>
        <a:p>
          <a:endParaRPr lang="en-AU"/>
        </a:p>
      </dgm:t>
    </dgm:pt>
    <dgm:pt modelId="{1DADAB4F-BCF5-42C8-BD6E-29281CF46113}" type="pres">
      <dgm:prSet presAssocID="{244C71C5-5847-429C-9A7D-12CB2F7F5920}" presName="Name0" presStyleCnt="0">
        <dgm:presLayoutVars>
          <dgm:dir/>
          <dgm:animLvl val="lvl"/>
          <dgm:resizeHandles val="exact"/>
        </dgm:presLayoutVars>
      </dgm:prSet>
      <dgm:spPr/>
    </dgm:pt>
    <dgm:pt modelId="{1DBEA46C-0AB9-46C7-B84D-654F93A2C83B}" type="pres">
      <dgm:prSet presAssocID="{FEE75185-A518-45A8-9CD2-84B0603AB3AF}" presName="boxAndChildren" presStyleCnt="0"/>
      <dgm:spPr/>
    </dgm:pt>
    <dgm:pt modelId="{CAE80EDC-0DDA-46A0-8CE2-95F04AC74287}" type="pres">
      <dgm:prSet presAssocID="{FEE75185-A518-45A8-9CD2-84B0603AB3AF}" presName="parentTextBox" presStyleLbl="node1" presStyleIdx="0" presStyleCnt="3"/>
      <dgm:spPr/>
    </dgm:pt>
    <dgm:pt modelId="{05C14DEA-90B5-4A3C-BB90-BC480EE2CB56}" type="pres">
      <dgm:prSet presAssocID="{89F21E3E-8100-48AD-A75F-4C71A37A23A5}" presName="sp" presStyleCnt="0"/>
      <dgm:spPr/>
    </dgm:pt>
    <dgm:pt modelId="{B0991AD1-C8C4-46BB-9549-F6FFC6753856}" type="pres">
      <dgm:prSet presAssocID="{CF89A2E5-E595-46A7-A28E-373597F2D945}" presName="arrowAndChildren" presStyleCnt="0"/>
      <dgm:spPr/>
    </dgm:pt>
    <dgm:pt modelId="{1D167E18-583E-49C0-A711-D426165EFC97}" type="pres">
      <dgm:prSet presAssocID="{CF89A2E5-E595-46A7-A28E-373597F2D945}" presName="parentTextArrow" presStyleLbl="node1" presStyleIdx="1" presStyleCnt="3"/>
      <dgm:spPr/>
    </dgm:pt>
    <dgm:pt modelId="{412BC293-7C74-4502-9FD1-A227121CD051}" type="pres">
      <dgm:prSet presAssocID="{E88B5437-0C58-4CE5-8A70-E268A0352E6D}" presName="sp" presStyleCnt="0"/>
      <dgm:spPr/>
    </dgm:pt>
    <dgm:pt modelId="{D0465555-AAE4-43BE-ADDC-FA86A2F15DFC}" type="pres">
      <dgm:prSet presAssocID="{26905B46-88F2-40A4-91FC-60A7D2B4C491}" presName="arrowAndChildren" presStyleCnt="0"/>
      <dgm:spPr/>
    </dgm:pt>
    <dgm:pt modelId="{FF1841BE-6A3A-4DCC-96C5-750F559D2403}" type="pres">
      <dgm:prSet presAssocID="{26905B46-88F2-40A4-91FC-60A7D2B4C491}" presName="parentTextArrow" presStyleLbl="node1" presStyleIdx="2" presStyleCnt="3"/>
      <dgm:spPr/>
    </dgm:pt>
  </dgm:ptLst>
  <dgm:cxnLst>
    <dgm:cxn modelId="{3E151D5C-4690-42F8-BF86-8E03BA4383F4}" type="presOf" srcId="{CF89A2E5-E595-46A7-A28E-373597F2D945}" destId="{1D167E18-583E-49C0-A711-D426165EFC97}" srcOrd="0" destOrd="0" presId="urn:microsoft.com/office/officeart/2005/8/layout/process4"/>
    <dgm:cxn modelId="{49D77A76-C589-412B-A413-67358E350D06}" type="presOf" srcId="{FEE75185-A518-45A8-9CD2-84B0603AB3AF}" destId="{CAE80EDC-0DDA-46A0-8CE2-95F04AC74287}" srcOrd="0" destOrd="0" presId="urn:microsoft.com/office/officeart/2005/8/layout/process4"/>
    <dgm:cxn modelId="{DB065F86-89EC-4120-BF8B-81E194EBEBB4}" type="presOf" srcId="{244C71C5-5847-429C-9A7D-12CB2F7F5920}" destId="{1DADAB4F-BCF5-42C8-BD6E-29281CF46113}" srcOrd="0" destOrd="0" presId="urn:microsoft.com/office/officeart/2005/8/layout/process4"/>
    <dgm:cxn modelId="{760A25C7-74E7-4231-9562-01911AD61B6C}" srcId="{244C71C5-5847-429C-9A7D-12CB2F7F5920}" destId="{26905B46-88F2-40A4-91FC-60A7D2B4C491}" srcOrd="0" destOrd="0" parTransId="{7F2935D4-575A-477C-A0F2-CCE3F4793DCE}" sibTransId="{E88B5437-0C58-4CE5-8A70-E268A0352E6D}"/>
    <dgm:cxn modelId="{B34B13E7-22B0-4ECC-8C53-C5F863276834}" srcId="{244C71C5-5847-429C-9A7D-12CB2F7F5920}" destId="{CF89A2E5-E595-46A7-A28E-373597F2D945}" srcOrd="1" destOrd="0" parTransId="{550FBCA5-8853-4AD6-A70D-46C5B28D8A51}" sibTransId="{89F21E3E-8100-48AD-A75F-4C71A37A23A5}"/>
    <dgm:cxn modelId="{5EEB25E7-E567-4646-9C3D-429C39FBC853}" srcId="{244C71C5-5847-429C-9A7D-12CB2F7F5920}" destId="{FEE75185-A518-45A8-9CD2-84B0603AB3AF}" srcOrd="2" destOrd="0" parTransId="{A9FFC65E-E509-44D2-B9A7-7353FCB23A05}" sibTransId="{0F2FD006-0EEF-48D8-B79A-5F833345A0E2}"/>
    <dgm:cxn modelId="{022FC2EF-C366-4464-8F0E-434A23744E59}" type="presOf" srcId="{26905B46-88F2-40A4-91FC-60A7D2B4C491}" destId="{FF1841BE-6A3A-4DCC-96C5-750F559D2403}" srcOrd="0" destOrd="0" presId="urn:microsoft.com/office/officeart/2005/8/layout/process4"/>
    <dgm:cxn modelId="{0C81C179-F57A-4CE4-BA93-2E8CFFAECC87}" type="presParOf" srcId="{1DADAB4F-BCF5-42C8-BD6E-29281CF46113}" destId="{1DBEA46C-0AB9-46C7-B84D-654F93A2C83B}" srcOrd="0" destOrd="0" presId="urn:microsoft.com/office/officeart/2005/8/layout/process4"/>
    <dgm:cxn modelId="{437D8669-4B6C-433E-876A-C6919804F655}" type="presParOf" srcId="{1DBEA46C-0AB9-46C7-B84D-654F93A2C83B}" destId="{CAE80EDC-0DDA-46A0-8CE2-95F04AC74287}" srcOrd="0" destOrd="0" presId="urn:microsoft.com/office/officeart/2005/8/layout/process4"/>
    <dgm:cxn modelId="{55520732-A2AA-4609-A07B-0DB1F1D563D3}" type="presParOf" srcId="{1DADAB4F-BCF5-42C8-BD6E-29281CF46113}" destId="{05C14DEA-90B5-4A3C-BB90-BC480EE2CB56}" srcOrd="1" destOrd="0" presId="urn:microsoft.com/office/officeart/2005/8/layout/process4"/>
    <dgm:cxn modelId="{04C77811-3E24-4335-A508-CBF25D69E1D2}" type="presParOf" srcId="{1DADAB4F-BCF5-42C8-BD6E-29281CF46113}" destId="{B0991AD1-C8C4-46BB-9549-F6FFC6753856}" srcOrd="2" destOrd="0" presId="urn:microsoft.com/office/officeart/2005/8/layout/process4"/>
    <dgm:cxn modelId="{EE9E0C7C-801C-41DB-B8B6-08D11D1BFCFE}" type="presParOf" srcId="{B0991AD1-C8C4-46BB-9549-F6FFC6753856}" destId="{1D167E18-583E-49C0-A711-D426165EFC97}" srcOrd="0" destOrd="0" presId="urn:microsoft.com/office/officeart/2005/8/layout/process4"/>
    <dgm:cxn modelId="{C104809D-89D0-44E5-A78C-448449475893}" type="presParOf" srcId="{1DADAB4F-BCF5-42C8-BD6E-29281CF46113}" destId="{412BC293-7C74-4502-9FD1-A227121CD051}" srcOrd="3" destOrd="0" presId="urn:microsoft.com/office/officeart/2005/8/layout/process4"/>
    <dgm:cxn modelId="{82EEFCC9-FF60-4A53-A2C9-7F424E98C195}" type="presParOf" srcId="{1DADAB4F-BCF5-42C8-BD6E-29281CF46113}" destId="{D0465555-AAE4-43BE-ADDC-FA86A2F15DFC}" srcOrd="4" destOrd="0" presId="urn:microsoft.com/office/officeart/2005/8/layout/process4"/>
    <dgm:cxn modelId="{3EAA6A36-F665-4FA1-B194-3BDA6084B26F}" type="presParOf" srcId="{D0465555-AAE4-43BE-ADDC-FA86A2F15DFC}" destId="{FF1841BE-6A3A-4DCC-96C5-750F559D2403}" srcOrd="0" destOrd="0" presId="urn:microsoft.com/office/officeart/2005/8/layout/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01E5332-D05D-43F0-BFA8-06B50C1C3D84}" type="doc">
      <dgm:prSet loTypeId="urn:microsoft.com/office/officeart/2005/8/layout/hierarchy4" loCatId="hierarchy" qsTypeId="urn:microsoft.com/office/officeart/2005/8/quickstyle/simple2" qsCatId="simple" csTypeId="urn:microsoft.com/office/officeart/2005/8/colors/accent2_2" csCatId="accent2" phldr="1"/>
      <dgm:spPr/>
      <dgm:t>
        <a:bodyPr/>
        <a:lstStyle/>
        <a:p>
          <a:endParaRPr lang="en-AU"/>
        </a:p>
      </dgm:t>
    </dgm:pt>
    <dgm:pt modelId="{46D380ED-9A17-4010-A1F0-302A660FB7C8}">
      <dgm:prSet phldrT="[Text]"/>
      <dgm:spPr/>
      <dgm:t>
        <a:bodyPr/>
        <a:lstStyle/>
        <a:p>
          <a:r>
            <a:rPr lang="en-AU" dirty="0"/>
            <a:t>Proposed Structure</a:t>
          </a:r>
        </a:p>
      </dgm:t>
    </dgm:pt>
    <dgm:pt modelId="{EDA36D53-8376-4250-BA50-DE73D7AD9F33}" type="parTrans" cxnId="{7452163A-65AA-4480-84DA-A976047D8265}">
      <dgm:prSet/>
      <dgm:spPr/>
      <dgm:t>
        <a:bodyPr/>
        <a:lstStyle/>
        <a:p>
          <a:endParaRPr lang="en-AU"/>
        </a:p>
      </dgm:t>
    </dgm:pt>
    <dgm:pt modelId="{BFF441C4-C8E9-4883-8015-715D7F3EC3F6}" type="sibTrans" cxnId="{7452163A-65AA-4480-84DA-A976047D8265}">
      <dgm:prSet/>
      <dgm:spPr/>
      <dgm:t>
        <a:bodyPr/>
        <a:lstStyle/>
        <a:p>
          <a:endParaRPr lang="en-AU"/>
        </a:p>
      </dgm:t>
    </dgm:pt>
    <dgm:pt modelId="{48A0D72D-D046-43AF-8804-678258B76551}">
      <dgm:prSet phldrT="[Text]"/>
      <dgm:spPr/>
      <dgm:t>
        <a:bodyPr/>
        <a:lstStyle/>
        <a:p>
          <a:r>
            <a:rPr lang="en-AU" dirty="0"/>
            <a:t>Inquiry 1</a:t>
          </a:r>
        </a:p>
      </dgm:t>
    </dgm:pt>
    <dgm:pt modelId="{53FAC272-ED85-4D09-9886-EA5ED2C8FB17}" type="parTrans" cxnId="{7D661DD3-2D37-4AA0-9432-F6B3D2AF3359}">
      <dgm:prSet/>
      <dgm:spPr/>
      <dgm:t>
        <a:bodyPr/>
        <a:lstStyle/>
        <a:p>
          <a:endParaRPr lang="en-AU"/>
        </a:p>
      </dgm:t>
    </dgm:pt>
    <dgm:pt modelId="{34BE9277-3546-4A3A-AEFF-3E8F51D63CD8}" type="sibTrans" cxnId="{7D661DD3-2D37-4AA0-9432-F6B3D2AF3359}">
      <dgm:prSet/>
      <dgm:spPr/>
      <dgm:t>
        <a:bodyPr/>
        <a:lstStyle/>
        <a:p>
          <a:endParaRPr lang="en-AU"/>
        </a:p>
      </dgm:t>
    </dgm:pt>
    <dgm:pt modelId="{37BC6690-BF3C-4413-BB13-27CFAE69AFCF}">
      <dgm:prSet phldrT="[Text]"/>
      <dgm:spPr/>
      <dgm:t>
        <a:bodyPr/>
        <a:lstStyle/>
        <a:p>
          <a:r>
            <a:rPr lang="en-AU" dirty="0"/>
            <a:t>Visual Research</a:t>
          </a:r>
        </a:p>
        <a:p>
          <a:r>
            <a:rPr lang="en-AU" dirty="0"/>
            <a:t>Participatory Arts-Based Research leading to exhibition</a:t>
          </a:r>
        </a:p>
      </dgm:t>
    </dgm:pt>
    <dgm:pt modelId="{845D0C96-E5C1-4437-B3D5-3296116B3CEF}" type="parTrans" cxnId="{00687429-06F4-4633-8E4A-D9BA98D09B6E}">
      <dgm:prSet/>
      <dgm:spPr/>
      <dgm:t>
        <a:bodyPr/>
        <a:lstStyle/>
        <a:p>
          <a:endParaRPr lang="en-AU"/>
        </a:p>
      </dgm:t>
    </dgm:pt>
    <dgm:pt modelId="{137808DB-A2CE-44B2-9CBD-E98D7FA783D7}" type="sibTrans" cxnId="{00687429-06F4-4633-8E4A-D9BA98D09B6E}">
      <dgm:prSet/>
      <dgm:spPr/>
      <dgm:t>
        <a:bodyPr/>
        <a:lstStyle/>
        <a:p>
          <a:endParaRPr lang="en-AU"/>
        </a:p>
      </dgm:t>
    </dgm:pt>
    <dgm:pt modelId="{C7E24CE7-E85B-45E0-8D50-0D6D54F8C928}">
      <dgm:prSet phldrT="[Text]"/>
      <dgm:spPr/>
      <dgm:t>
        <a:bodyPr/>
        <a:lstStyle/>
        <a:p>
          <a:r>
            <a:rPr lang="en-AU" dirty="0"/>
            <a:t>Narrative Inquiry parallel to visual research </a:t>
          </a:r>
        </a:p>
      </dgm:t>
    </dgm:pt>
    <dgm:pt modelId="{C31E39CE-09B6-4DA5-A429-8E9E27AD2A24}" type="parTrans" cxnId="{876BF728-D4BD-4DF8-8833-CBBB590A6B8A}">
      <dgm:prSet/>
      <dgm:spPr/>
      <dgm:t>
        <a:bodyPr/>
        <a:lstStyle/>
        <a:p>
          <a:endParaRPr lang="en-AU"/>
        </a:p>
      </dgm:t>
    </dgm:pt>
    <dgm:pt modelId="{6C042818-092A-4840-BB84-4258C5C3B4EC}" type="sibTrans" cxnId="{876BF728-D4BD-4DF8-8833-CBBB590A6B8A}">
      <dgm:prSet/>
      <dgm:spPr/>
      <dgm:t>
        <a:bodyPr/>
        <a:lstStyle/>
        <a:p>
          <a:endParaRPr lang="en-AU"/>
        </a:p>
      </dgm:t>
    </dgm:pt>
    <dgm:pt modelId="{2E9E64A0-C12F-4C6D-968D-C0007FEDB942}">
      <dgm:prSet phldrT="[Text]"/>
      <dgm:spPr/>
      <dgm:t>
        <a:bodyPr/>
        <a:lstStyle/>
        <a:p>
          <a:r>
            <a:rPr lang="en-AU" dirty="0"/>
            <a:t>Inquiry 2</a:t>
          </a:r>
        </a:p>
      </dgm:t>
    </dgm:pt>
    <dgm:pt modelId="{88005074-50D2-42AE-B8C6-A80827E6A7F4}" type="parTrans" cxnId="{DB6CCFC1-133F-44A5-B24F-A4E5F53573A0}">
      <dgm:prSet/>
      <dgm:spPr/>
      <dgm:t>
        <a:bodyPr/>
        <a:lstStyle/>
        <a:p>
          <a:endParaRPr lang="en-AU"/>
        </a:p>
      </dgm:t>
    </dgm:pt>
    <dgm:pt modelId="{55BEC635-D71D-47EB-AC3E-F5C4342ABD02}" type="sibTrans" cxnId="{DB6CCFC1-133F-44A5-B24F-A4E5F53573A0}">
      <dgm:prSet/>
      <dgm:spPr/>
      <dgm:t>
        <a:bodyPr/>
        <a:lstStyle/>
        <a:p>
          <a:endParaRPr lang="en-AU"/>
        </a:p>
      </dgm:t>
    </dgm:pt>
    <dgm:pt modelId="{CC9F8F16-9E63-406C-8638-57C824FA178A}">
      <dgm:prSet phldrT="[Text]"/>
      <dgm:spPr/>
      <dgm:t>
        <a:bodyPr/>
        <a:lstStyle/>
        <a:p>
          <a:r>
            <a:rPr lang="en-AU" dirty="0"/>
            <a:t>Reflexive Autoethnographic inquiry using arts-based methods</a:t>
          </a:r>
        </a:p>
      </dgm:t>
    </dgm:pt>
    <dgm:pt modelId="{C0F44CDD-6E5C-451C-84E6-DAA41309376D}" type="parTrans" cxnId="{9F557A6C-EB70-411B-A5A8-E281C97EEB8E}">
      <dgm:prSet/>
      <dgm:spPr/>
      <dgm:t>
        <a:bodyPr/>
        <a:lstStyle/>
        <a:p>
          <a:endParaRPr lang="en-AU"/>
        </a:p>
      </dgm:t>
    </dgm:pt>
    <dgm:pt modelId="{01AEEB03-C791-4174-B7B8-EB86069AEBFF}" type="sibTrans" cxnId="{9F557A6C-EB70-411B-A5A8-E281C97EEB8E}">
      <dgm:prSet/>
      <dgm:spPr/>
      <dgm:t>
        <a:bodyPr/>
        <a:lstStyle/>
        <a:p>
          <a:endParaRPr lang="en-AU"/>
        </a:p>
      </dgm:t>
    </dgm:pt>
    <dgm:pt modelId="{E3060BFD-729B-4069-823E-4B92FA20F5C1}" type="pres">
      <dgm:prSet presAssocID="{601E5332-D05D-43F0-BFA8-06B50C1C3D84}" presName="Name0" presStyleCnt="0">
        <dgm:presLayoutVars>
          <dgm:chPref val="1"/>
          <dgm:dir/>
          <dgm:animOne val="branch"/>
          <dgm:animLvl val="lvl"/>
          <dgm:resizeHandles/>
        </dgm:presLayoutVars>
      </dgm:prSet>
      <dgm:spPr/>
    </dgm:pt>
    <dgm:pt modelId="{2965D41B-47D2-4427-AB3F-591C6799BB11}" type="pres">
      <dgm:prSet presAssocID="{46D380ED-9A17-4010-A1F0-302A660FB7C8}" presName="vertOne" presStyleCnt="0"/>
      <dgm:spPr/>
    </dgm:pt>
    <dgm:pt modelId="{3043B63A-D76B-4CED-BE65-D609CE971228}" type="pres">
      <dgm:prSet presAssocID="{46D380ED-9A17-4010-A1F0-302A660FB7C8}" presName="txOne" presStyleLbl="node0" presStyleIdx="0" presStyleCnt="1">
        <dgm:presLayoutVars>
          <dgm:chPref val="3"/>
        </dgm:presLayoutVars>
      </dgm:prSet>
      <dgm:spPr/>
    </dgm:pt>
    <dgm:pt modelId="{A96C5AA0-0472-49CF-A003-401128B8319E}" type="pres">
      <dgm:prSet presAssocID="{46D380ED-9A17-4010-A1F0-302A660FB7C8}" presName="parTransOne" presStyleCnt="0"/>
      <dgm:spPr/>
    </dgm:pt>
    <dgm:pt modelId="{FF637226-4DB0-4A86-A14A-BEF1428B5E2D}" type="pres">
      <dgm:prSet presAssocID="{46D380ED-9A17-4010-A1F0-302A660FB7C8}" presName="horzOne" presStyleCnt="0"/>
      <dgm:spPr/>
    </dgm:pt>
    <dgm:pt modelId="{875EC975-00D0-4204-9E42-9FDC38061CB3}" type="pres">
      <dgm:prSet presAssocID="{48A0D72D-D046-43AF-8804-678258B76551}" presName="vertTwo" presStyleCnt="0"/>
      <dgm:spPr/>
    </dgm:pt>
    <dgm:pt modelId="{9E7777C4-D27F-4FF6-A5E6-EDA071141ABD}" type="pres">
      <dgm:prSet presAssocID="{48A0D72D-D046-43AF-8804-678258B76551}" presName="txTwo" presStyleLbl="node2" presStyleIdx="0" presStyleCnt="2">
        <dgm:presLayoutVars>
          <dgm:chPref val="3"/>
        </dgm:presLayoutVars>
      </dgm:prSet>
      <dgm:spPr/>
    </dgm:pt>
    <dgm:pt modelId="{B51B1AFC-F8F8-4B85-A4DE-CA7D81AF15F7}" type="pres">
      <dgm:prSet presAssocID="{48A0D72D-D046-43AF-8804-678258B76551}" presName="parTransTwo" presStyleCnt="0"/>
      <dgm:spPr/>
    </dgm:pt>
    <dgm:pt modelId="{5C0E6C86-F878-4AC9-8CCA-58AA92F9E659}" type="pres">
      <dgm:prSet presAssocID="{48A0D72D-D046-43AF-8804-678258B76551}" presName="horzTwo" presStyleCnt="0"/>
      <dgm:spPr/>
    </dgm:pt>
    <dgm:pt modelId="{DC718215-8699-484D-A04D-BF06FADD5A24}" type="pres">
      <dgm:prSet presAssocID="{37BC6690-BF3C-4413-BB13-27CFAE69AFCF}" presName="vertThree" presStyleCnt="0"/>
      <dgm:spPr/>
    </dgm:pt>
    <dgm:pt modelId="{DA9E745A-5806-444C-A28A-31870113FA3F}" type="pres">
      <dgm:prSet presAssocID="{37BC6690-BF3C-4413-BB13-27CFAE69AFCF}" presName="txThree" presStyleLbl="node3" presStyleIdx="0" presStyleCnt="3">
        <dgm:presLayoutVars>
          <dgm:chPref val="3"/>
        </dgm:presLayoutVars>
      </dgm:prSet>
      <dgm:spPr/>
    </dgm:pt>
    <dgm:pt modelId="{FF73F96E-DE2F-4C8D-966E-627FC7F3E88A}" type="pres">
      <dgm:prSet presAssocID="{37BC6690-BF3C-4413-BB13-27CFAE69AFCF}" presName="horzThree" presStyleCnt="0"/>
      <dgm:spPr/>
    </dgm:pt>
    <dgm:pt modelId="{1D3DF1EF-B705-49D8-A829-096B7007FF2E}" type="pres">
      <dgm:prSet presAssocID="{137808DB-A2CE-44B2-9CBD-E98D7FA783D7}" presName="sibSpaceThree" presStyleCnt="0"/>
      <dgm:spPr/>
    </dgm:pt>
    <dgm:pt modelId="{1C05F935-3C03-4D9F-9C97-58EB6F6B88E5}" type="pres">
      <dgm:prSet presAssocID="{C7E24CE7-E85B-45E0-8D50-0D6D54F8C928}" presName="vertThree" presStyleCnt="0"/>
      <dgm:spPr/>
    </dgm:pt>
    <dgm:pt modelId="{2A6D8ECB-EA63-484C-9902-6982282615B5}" type="pres">
      <dgm:prSet presAssocID="{C7E24CE7-E85B-45E0-8D50-0D6D54F8C928}" presName="txThree" presStyleLbl="node3" presStyleIdx="1" presStyleCnt="3">
        <dgm:presLayoutVars>
          <dgm:chPref val="3"/>
        </dgm:presLayoutVars>
      </dgm:prSet>
      <dgm:spPr/>
    </dgm:pt>
    <dgm:pt modelId="{AB037E77-E957-4526-A8F9-E91A283D238C}" type="pres">
      <dgm:prSet presAssocID="{C7E24CE7-E85B-45E0-8D50-0D6D54F8C928}" presName="horzThree" presStyleCnt="0"/>
      <dgm:spPr/>
    </dgm:pt>
    <dgm:pt modelId="{012B69BA-9FC2-4E26-9866-07463E2C0E8E}" type="pres">
      <dgm:prSet presAssocID="{34BE9277-3546-4A3A-AEFF-3E8F51D63CD8}" presName="sibSpaceTwo" presStyleCnt="0"/>
      <dgm:spPr/>
    </dgm:pt>
    <dgm:pt modelId="{3F0CD7E7-52EF-4FEA-A4DD-C61C9722E9CE}" type="pres">
      <dgm:prSet presAssocID="{2E9E64A0-C12F-4C6D-968D-C0007FEDB942}" presName="vertTwo" presStyleCnt="0"/>
      <dgm:spPr/>
    </dgm:pt>
    <dgm:pt modelId="{938FCD2C-9E93-4A6B-A22E-40C283DD475E}" type="pres">
      <dgm:prSet presAssocID="{2E9E64A0-C12F-4C6D-968D-C0007FEDB942}" presName="txTwo" presStyleLbl="node2" presStyleIdx="1" presStyleCnt="2">
        <dgm:presLayoutVars>
          <dgm:chPref val="3"/>
        </dgm:presLayoutVars>
      </dgm:prSet>
      <dgm:spPr/>
    </dgm:pt>
    <dgm:pt modelId="{E6EA7D28-8488-4C09-A742-70B2067F7945}" type="pres">
      <dgm:prSet presAssocID="{2E9E64A0-C12F-4C6D-968D-C0007FEDB942}" presName="parTransTwo" presStyleCnt="0"/>
      <dgm:spPr/>
    </dgm:pt>
    <dgm:pt modelId="{2FB6BA2E-F1D8-4CE3-86A0-33C11D726EAD}" type="pres">
      <dgm:prSet presAssocID="{2E9E64A0-C12F-4C6D-968D-C0007FEDB942}" presName="horzTwo" presStyleCnt="0"/>
      <dgm:spPr/>
    </dgm:pt>
    <dgm:pt modelId="{321D30AF-68A8-4E46-A21F-02E8DFB2E1E3}" type="pres">
      <dgm:prSet presAssocID="{CC9F8F16-9E63-406C-8638-57C824FA178A}" presName="vertThree" presStyleCnt="0"/>
      <dgm:spPr/>
    </dgm:pt>
    <dgm:pt modelId="{8E9FCE66-BBBD-4826-A7DE-875AC025D17F}" type="pres">
      <dgm:prSet presAssocID="{CC9F8F16-9E63-406C-8638-57C824FA178A}" presName="txThree" presStyleLbl="node3" presStyleIdx="2" presStyleCnt="3">
        <dgm:presLayoutVars>
          <dgm:chPref val="3"/>
        </dgm:presLayoutVars>
      </dgm:prSet>
      <dgm:spPr/>
    </dgm:pt>
    <dgm:pt modelId="{276546C3-B21B-49F9-AFA4-9E57BF9B70BC}" type="pres">
      <dgm:prSet presAssocID="{CC9F8F16-9E63-406C-8638-57C824FA178A}" presName="horzThree" presStyleCnt="0"/>
      <dgm:spPr/>
    </dgm:pt>
  </dgm:ptLst>
  <dgm:cxnLst>
    <dgm:cxn modelId="{7311C607-445B-455D-A056-06711418A100}" type="presOf" srcId="{48A0D72D-D046-43AF-8804-678258B76551}" destId="{9E7777C4-D27F-4FF6-A5E6-EDA071141ABD}" srcOrd="0" destOrd="0" presId="urn:microsoft.com/office/officeart/2005/8/layout/hierarchy4"/>
    <dgm:cxn modelId="{876BF728-D4BD-4DF8-8833-CBBB590A6B8A}" srcId="{48A0D72D-D046-43AF-8804-678258B76551}" destId="{C7E24CE7-E85B-45E0-8D50-0D6D54F8C928}" srcOrd="1" destOrd="0" parTransId="{C31E39CE-09B6-4DA5-A429-8E9E27AD2A24}" sibTransId="{6C042818-092A-4840-BB84-4258C5C3B4EC}"/>
    <dgm:cxn modelId="{00687429-06F4-4633-8E4A-D9BA98D09B6E}" srcId="{48A0D72D-D046-43AF-8804-678258B76551}" destId="{37BC6690-BF3C-4413-BB13-27CFAE69AFCF}" srcOrd="0" destOrd="0" parTransId="{845D0C96-E5C1-4437-B3D5-3296116B3CEF}" sibTransId="{137808DB-A2CE-44B2-9CBD-E98D7FA783D7}"/>
    <dgm:cxn modelId="{9E8F3438-C496-4592-80C5-8B780655A47C}" type="presOf" srcId="{C7E24CE7-E85B-45E0-8D50-0D6D54F8C928}" destId="{2A6D8ECB-EA63-484C-9902-6982282615B5}" srcOrd="0" destOrd="0" presId="urn:microsoft.com/office/officeart/2005/8/layout/hierarchy4"/>
    <dgm:cxn modelId="{7452163A-65AA-4480-84DA-A976047D8265}" srcId="{601E5332-D05D-43F0-BFA8-06B50C1C3D84}" destId="{46D380ED-9A17-4010-A1F0-302A660FB7C8}" srcOrd="0" destOrd="0" parTransId="{EDA36D53-8376-4250-BA50-DE73D7AD9F33}" sibTransId="{BFF441C4-C8E9-4883-8015-715D7F3EC3F6}"/>
    <dgm:cxn modelId="{C6457C5D-B232-4DC0-A4C3-189686FD8512}" type="presOf" srcId="{2E9E64A0-C12F-4C6D-968D-C0007FEDB942}" destId="{938FCD2C-9E93-4A6B-A22E-40C283DD475E}" srcOrd="0" destOrd="0" presId="urn:microsoft.com/office/officeart/2005/8/layout/hierarchy4"/>
    <dgm:cxn modelId="{3E9AB75F-19BB-42A6-BA7C-D9D23B18CCD6}" type="presOf" srcId="{CC9F8F16-9E63-406C-8638-57C824FA178A}" destId="{8E9FCE66-BBBD-4826-A7DE-875AC025D17F}" srcOrd="0" destOrd="0" presId="urn:microsoft.com/office/officeart/2005/8/layout/hierarchy4"/>
    <dgm:cxn modelId="{9F557A6C-EB70-411B-A5A8-E281C97EEB8E}" srcId="{2E9E64A0-C12F-4C6D-968D-C0007FEDB942}" destId="{CC9F8F16-9E63-406C-8638-57C824FA178A}" srcOrd="0" destOrd="0" parTransId="{C0F44CDD-6E5C-451C-84E6-DAA41309376D}" sibTransId="{01AEEB03-C791-4174-B7B8-EB86069AEBFF}"/>
    <dgm:cxn modelId="{A1588654-FF03-4FA7-886C-4CD8C8F912FC}" type="presOf" srcId="{37BC6690-BF3C-4413-BB13-27CFAE69AFCF}" destId="{DA9E745A-5806-444C-A28A-31870113FA3F}" srcOrd="0" destOrd="0" presId="urn:microsoft.com/office/officeart/2005/8/layout/hierarchy4"/>
    <dgm:cxn modelId="{485E3459-C74E-4912-99F3-FA40DD262C20}" type="presOf" srcId="{46D380ED-9A17-4010-A1F0-302A660FB7C8}" destId="{3043B63A-D76B-4CED-BE65-D609CE971228}" srcOrd="0" destOrd="0" presId="urn:microsoft.com/office/officeart/2005/8/layout/hierarchy4"/>
    <dgm:cxn modelId="{44AD7985-FFB5-4164-A913-44A047793B19}" type="presOf" srcId="{601E5332-D05D-43F0-BFA8-06B50C1C3D84}" destId="{E3060BFD-729B-4069-823E-4B92FA20F5C1}" srcOrd="0" destOrd="0" presId="urn:microsoft.com/office/officeart/2005/8/layout/hierarchy4"/>
    <dgm:cxn modelId="{DB6CCFC1-133F-44A5-B24F-A4E5F53573A0}" srcId="{46D380ED-9A17-4010-A1F0-302A660FB7C8}" destId="{2E9E64A0-C12F-4C6D-968D-C0007FEDB942}" srcOrd="1" destOrd="0" parTransId="{88005074-50D2-42AE-B8C6-A80827E6A7F4}" sibTransId="{55BEC635-D71D-47EB-AC3E-F5C4342ABD02}"/>
    <dgm:cxn modelId="{7D661DD3-2D37-4AA0-9432-F6B3D2AF3359}" srcId="{46D380ED-9A17-4010-A1F0-302A660FB7C8}" destId="{48A0D72D-D046-43AF-8804-678258B76551}" srcOrd="0" destOrd="0" parTransId="{53FAC272-ED85-4D09-9886-EA5ED2C8FB17}" sibTransId="{34BE9277-3546-4A3A-AEFF-3E8F51D63CD8}"/>
    <dgm:cxn modelId="{D24E4A8B-E208-458C-8B07-D47BD4D06EC7}" type="presParOf" srcId="{E3060BFD-729B-4069-823E-4B92FA20F5C1}" destId="{2965D41B-47D2-4427-AB3F-591C6799BB11}" srcOrd="0" destOrd="0" presId="urn:microsoft.com/office/officeart/2005/8/layout/hierarchy4"/>
    <dgm:cxn modelId="{082B56D6-8323-4DC4-9811-D8BD3131AFC3}" type="presParOf" srcId="{2965D41B-47D2-4427-AB3F-591C6799BB11}" destId="{3043B63A-D76B-4CED-BE65-D609CE971228}" srcOrd="0" destOrd="0" presId="urn:microsoft.com/office/officeart/2005/8/layout/hierarchy4"/>
    <dgm:cxn modelId="{5E47A382-7488-4C30-8CE7-4F57CB371992}" type="presParOf" srcId="{2965D41B-47D2-4427-AB3F-591C6799BB11}" destId="{A96C5AA0-0472-49CF-A003-401128B8319E}" srcOrd="1" destOrd="0" presId="urn:microsoft.com/office/officeart/2005/8/layout/hierarchy4"/>
    <dgm:cxn modelId="{B0034837-47AF-4E3C-94FE-289BB4C41AC2}" type="presParOf" srcId="{2965D41B-47D2-4427-AB3F-591C6799BB11}" destId="{FF637226-4DB0-4A86-A14A-BEF1428B5E2D}" srcOrd="2" destOrd="0" presId="urn:microsoft.com/office/officeart/2005/8/layout/hierarchy4"/>
    <dgm:cxn modelId="{9B827B21-D229-479F-8D76-CF87312399AC}" type="presParOf" srcId="{FF637226-4DB0-4A86-A14A-BEF1428B5E2D}" destId="{875EC975-00D0-4204-9E42-9FDC38061CB3}" srcOrd="0" destOrd="0" presId="urn:microsoft.com/office/officeart/2005/8/layout/hierarchy4"/>
    <dgm:cxn modelId="{1048F922-3374-4346-BE6D-7D49128076F2}" type="presParOf" srcId="{875EC975-00D0-4204-9E42-9FDC38061CB3}" destId="{9E7777C4-D27F-4FF6-A5E6-EDA071141ABD}" srcOrd="0" destOrd="0" presId="urn:microsoft.com/office/officeart/2005/8/layout/hierarchy4"/>
    <dgm:cxn modelId="{6F3324B5-3D1E-4D41-B08B-697499624FE2}" type="presParOf" srcId="{875EC975-00D0-4204-9E42-9FDC38061CB3}" destId="{B51B1AFC-F8F8-4B85-A4DE-CA7D81AF15F7}" srcOrd="1" destOrd="0" presId="urn:microsoft.com/office/officeart/2005/8/layout/hierarchy4"/>
    <dgm:cxn modelId="{C34961DE-51C0-43FE-AD86-C4EF9EEA6AB8}" type="presParOf" srcId="{875EC975-00D0-4204-9E42-9FDC38061CB3}" destId="{5C0E6C86-F878-4AC9-8CCA-58AA92F9E659}" srcOrd="2" destOrd="0" presId="urn:microsoft.com/office/officeart/2005/8/layout/hierarchy4"/>
    <dgm:cxn modelId="{D3CEFF0D-287A-443C-A7A2-7F255EC4B430}" type="presParOf" srcId="{5C0E6C86-F878-4AC9-8CCA-58AA92F9E659}" destId="{DC718215-8699-484D-A04D-BF06FADD5A24}" srcOrd="0" destOrd="0" presId="urn:microsoft.com/office/officeart/2005/8/layout/hierarchy4"/>
    <dgm:cxn modelId="{80B0ABE8-C4F1-414A-A6F7-894B710A4AF4}" type="presParOf" srcId="{DC718215-8699-484D-A04D-BF06FADD5A24}" destId="{DA9E745A-5806-444C-A28A-31870113FA3F}" srcOrd="0" destOrd="0" presId="urn:microsoft.com/office/officeart/2005/8/layout/hierarchy4"/>
    <dgm:cxn modelId="{8522C2F0-92EF-45E1-A899-F86111F69A6C}" type="presParOf" srcId="{DC718215-8699-484D-A04D-BF06FADD5A24}" destId="{FF73F96E-DE2F-4C8D-966E-627FC7F3E88A}" srcOrd="1" destOrd="0" presId="urn:microsoft.com/office/officeart/2005/8/layout/hierarchy4"/>
    <dgm:cxn modelId="{A64831A6-C7CE-44C0-99FE-0AC0DF5C7228}" type="presParOf" srcId="{5C0E6C86-F878-4AC9-8CCA-58AA92F9E659}" destId="{1D3DF1EF-B705-49D8-A829-096B7007FF2E}" srcOrd="1" destOrd="0" presId="urn:microsoft.com/office/officeart/2005/8/layout/hierarchy4"/>
    <dgm:cxn modelId="{89259AB3-7317-4029-8EA2-160508F10EA8}" type="presParOf" srcId="{5C0E6C86-F878-4AC9-8CCA-58AA92F9E659}" destId="{1C05F935-3C03-4D9F-9C97-58EB6F6B88E5}" srcOrd="2" destOrd="0" presId="urn:microsoft.com/office/officeart/2005/8/layout/hierarchy4"/>
    <dgm:cxn modelId="{90AE3ACC-4BBF-43BF-8B50-A00F936BF00C}" type="presParOf" srcId="{1C05F935-3C03-4D9F-9C97-58EB6F6B88E5}" destId="{2A6D8ECB-EA63-484C-9902-6982282615B5}" srcOrd="0" destOrd="0" presId="urn:microsoft.com/office/officeart/2005/8/layout/hierarchy4"/>
    <dgm:cxn modelId="{53C542C9-515B-40FC-9E63-014FF1B06BA6}" type="presParOf" srcId="{1C05F935-3C03-4D9F-9C97-58EB6F6B88E5}" destId="{AB037E77-E957-4526-A8F9-E91A283D238C}" srcOrd="1" destOrd="0" presId="urn:microsoft.com/office/officeart/2005/8/layout/hierarchy4"/>
    <dgm:cxn modelId="{2AC1177F-9584-40E0-BC0C-5995610203F8}" type="presParOf" srcId="{FF637226-4DB0-4A86-A14A-BEF1428B5E2D}" destId="{012B69BA-9FC2-4E26-9866-07463E2C0E8E}" srcOrd="1" destOrd="0" presId="urn:microsoft.com/office/officeart/2005/8/layout/hierarchy4"/>
    <dgm:cxn modelId="{27910F9D-A600-4388-AF6D-0BEA4B4CB700}" type="presParOf" srcId="{FF637226-4DB0-4A86-A14A-BEF1428B5E2D}" destId="{3F0CD7E7-52EF-4FEA-A4DD-C61C9722E9CE}" srcOrd="2" destOrd="0" presId="urn:microsoft.com/office/officeart/2005/8/layout/hierarchy4"/>
    <dgm:cxn modelId="{33E4BE74-A9E9-4ECB-9E62-12C768EFB0DB}" type="presParOf" srcId="{3F0CD7E7-52EF-4FEA-A4DD-C61C9722E9CE}" destId="{938FCD2C-9E93-4A6B-A22E-40C283DD475E}" srcOrd="0" destOrd="0" presId="urn:microsoft.com/office/officeart/2005/8/layout/hierarchy4"/>
    <dgm:cxn modelId="{11186695-8D87-4DB4-BF85-0D235873AD05}" type="presParOf" srcId="{3F0CD7E7-52EF-4FEA-A4DD-C61C9722E9CE}" destId="{E6EA7D28-8488-4C09-A742-70B2067F7945}" srcOrd="1" destOrd="0" presId="urn:microsoft.com/office/officeart/2005/8/layout/hierarchy4"/>
    <dgm:cxn modelId="{A86B33FB-62BC-455C-BA25-BA8E94EA8E91}" type="presParOf" srcId="{3F0CD7E7-52EF-4FEA-A4DD-C61C9722E9CE}" destId="{2FB6BA2E-F1D8-4CE3-86A0-33C11D726EAD}" srcOrd="2" destOrd="0" presId="urn:microsoft.com/office/officeart/2005/8/layout/hierarchy4"/>
    <dgm:cxn modelId="{7BB027D0-1F3F-4965-937F-BC9935144609}" type="presParOf" srcId="{2FB6BA2E-F1D8-4CE3-86A0-33C11D726EAD}" destId="{321D30AF-68A8-4E46-A21F-02E8DFB2E1E3}" srcOrd="0" destOrd="0" presId="urn:microsoft.com/office/officeart/2005/8/layout/hierarchy4"/>
    <dgm:cxn modelId="{1F07A20B-8892-4558-9987-E3142B62A0A6}" type="presParOf" srcId="{321D30AF-68A8-4E46-A21F-02E8DFB2E1E3}" destId="{8E9FCE66-BBBD-4826-A7DE-875AC025D17F}" srcOrd="0" destOrd="0" presId="urn:microsoft.com/office/officeart/2005/8/layout/hierarchy4"/>
    <dgm:cxn modelId="{0A182D3A-C45C-4604-9399-5B100810F8D3}" type="presParOf" srcId="{321D30AF-68A8-4E46-A21F-02E8DFB2E1E3}" destId="{276546C3-B21B-49F9-AFA4-9E57BF9B70BC}" srcOrd="1" destOrd="0" presId="urn:microsoft.com/office/officeart/2005/8/layout/hierarchy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9DE7AF3-E59E-4C13-8FF3-05571AD2A4ED}"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AU"/>
        </a:p>
      </dgm:t>
    </dgm:pt>
    <dgm:pt modelId="{437C9C94-6B7C-4938-9965-601BE0A2F06A}">
      <dgm:prSet phldrT="[Text]"/>
      <dgm:spPr/>
      <dgm:t>
        <a:bodyPr/>
        <a:lstStyle/>
        <a:p>
          <a:r>
            <a:rPr lang="en-AU" dirty="0"/>
            <a:t>Participants</a:t>
          </a:r>
        </a:p>
      </dgm:t>
    </dgm:pt>
    <dgm:pt modelId="{80BB84A1-B23D-4220-B869-63759D5FCC18}" type="parTrans" cxnId="{20718ACC-1C56-4810-82EF-E9D0AA8E64A2}">
      <dgm:prSet/>
      <dgm:spPr/>
      <dgm:t>
        <a:bodyPr/>
        <a:lstStyle/>
        <a:p>
          <a:endParaRPr lang="en-AU"/>
        </a:p>
      </dgm:t>
    </dgm:pt>
    <dgm:pt modelId="{FF5A5EB5-5D34-4416-A32B-7A708EDB6653}" type="sibTrans" cxnId="{20718ACC-1C56-4810-82EF-E9D0AA8E64A2}">
      <dgm:prSet/>
      <dgm:spPr/>
      <dgm:t>
        <a:bodyPr/>
        <a:lstStyle/>
        <a:p>
          <a:endParaRPr lang="en-AU"/>
        </a:p>
      </dgm:t>
    </dgm:pt>
    <dgm:pt modelId="{B9B20DA4-CC14-4E93-B125-DFC4031A8619}">
      <dgm:prSet phldrT="[Text]"/>
      <dgm:spPr/>
      <dgm:t>
        <a:bodyPr/>
        <a:lstStyle/>
        <a:p>
          <a:r>
            <a:rPr lang="en-AU" dirty="0"/>
            <a:t>20-30 Mother-artist-academics</a:t>
          </a:r>
        </a:p>
      </dgm:t>
    </dgm:pt>
    <dgm:pt modelId="{0FED13EB-0A95-4440-80B0-430473BB8A91}" type="parTrans" cxnId="{2C6A5B23-00FC-42A0-BF6E-77BABF15E6B8}">
      <dgm:prSet/>
      <dgm:spPr/>
      <dgm:t>
        <a:bodyPr/>
        <a:lstStyle/>
        <a:p>
          <a:endParaRPr lang="en-AU"/>
        </a:p>
      </dgm:t>
    </dgm:pt>
    <dgm:pt modelId="{3B64FE0A-5CC0-4120-BA3B-9DBA775D30AF}" type="sibTrans" cxnId="{2C6A5B23-00FC-42A0-BF6E-77BABF15E6B8}">
      <dgm:prSet/>
      <dgm:spPr/>
      <dgm:t>
        <a:bodyPr/>
        <a:lstStyle/>
        <a:p>
          <a:endParaRPr lang="en-AU"/>
        </a:p>
      </dgm:t>
    </dgm:pt>
    <dgm:pt modelId="{15B9DE07-DE69-4B2B-A724-83821BAA5109}">
      <dgm:prSet phldrT="[Text]"/>
      <dgm:spPr/>
      <dgm:t>
        <a:bodyPr/>
        <a:lstStyle/>
        <a:p>
          <a:r>
            <a:rPr lang="en-AU" dirty="0"/>
            <a:t>Having been in an academic role whilst being primary carer for at least one child and having a professional creative practice in the visual arts</a:t>
          </a:r>
        </a:p>
      </dgm:t>
    </dgm:pt>
    <dgm:pt modelId="{103FCA16-8A2F-4FDE-BAB8-F97C22AD1BE0}" type="parTrans" cxnId="{19FF03CF-F112-4EF3-83F4-8B9A06E91077}">
      <dgm:prSet/>
      <dgm:spPr/>
      <dgm:t>
        <a:bodyPr/>
        <a:lstStyle/>
        <a:p>
          <a:endParaRPr lang="en-AU"/>
        </a:p>
      </dgm:t>
    </dgm:pt>
    <dgm:pt modelId="{C50310E9-956E-4921-B6AD-71E0A3B4B547}" type="sibTrans" cxnId="{19FF03CF-F112-4EF3-83F4-8B9A06E91077}">
      <dgm:prSet/>
      <dgm:spPr/>
      <dgm:t>
        <a:bodyPr/>
        <a:lstStyle/>
        <a:p>
          <a:endParaRPr lang="en-AU"/>
        </a:p>
      </dgm:t>
    </dgm:pt>
    <dgm:pt modelId="{8B4CEB21-B8AD-4AFC-831C-2F0E0E3A4C51}">
      <dgm:prSet phldrT="[Text]"/>
      <dgm:spPr/>
      <dgm:t>
        <a:bodyPr/>
        <a:lstStyle/>
        <a:p>
          <a:r>
            <a:rPr lang="en-AU" dirty="0"/>
            <a:t>Recruitment</a:t>
          </a:r>
        </a:p>
      </dgm:t>
    </dgm:pt>
    <dgm:pt modelId="{A9E0F2AA-69B8-46D9-98A5-78E8B1983E40}" type="parTrans" cxnId="{F8C4609A-21D2-48D5-89A8-671CD770F147}">
      <dgm:prSet/>
      <dgm:spPr/>
      <dgm:t>
        <a:bodyPr/>
        <a:lstStyle/>
        <a:p>
          <a:endParaRPr lang="en-AU"/>
        </a:p>
      </dgm:t>
    </dgm:pt>
    <dgm:pt modelId="{58F3D65B-5B0B-4EBE-878D-C4F0C7260017}" type="sibTrans" cxnId="{F8C4609A-21D2-48D5-89A8-671CD770F147}">
      <dgm:prSet/>
      <dgm:spPr/>
      <dgm:t>
        <a:bodyPr/>
        <a:lstStyle/>
        <a:p>
          <a:endParaRPr lang="en-AU"/>
        </a:p>
      </dgm:t>
    </dgm:pt>
    <dgm:pt modelId="{7898F276-8295-4BF1-8ACC-95B6EC9FBDB4}">
      <dgm:prSet phldrT="[Text]"/>
      <dgm:spPr/>
      <dgm:t>
        <a:bodyPr/>
        <a:lstStyle/>
        <a:p>
          <a:r>
            <a:rPr lang="en-AU" dirty="0"/>
            <a:t>Professional networks with Curtin and other WA Universities</a:t>
          </a:r>
        </a:p>
      </dgm:t>
    </dgm:pt>
    <dgm:pt modelId="{313B2E7D-912B-4D66-8D83-53E67514A1C1}" type="parTrans" cxnId="{FAB57C0A-738E-4170-AE19-E3BD2CA23408}">
      <dgm:prSet/>
      <dgm:spPr/>
      <dgm:t>
        <a:bodyPr/>
        <a:lstStyle/>
        <a:p>
          <a:endParaRPr lang="en-AU"/>
        </a:p>
      </dgm:t>
    </dgm:pt>
    <dgm:pt modelId="{7D94902D-896D-40FC-A001-70DCE196C230}" type="sibTrans" cxnId="{FAB57C0A-738E-4170-AE19-E3BD2CA23408}">
      <dgm:prSet/>
      <dgm:spPr/>
      <dgm:t>
        <a:bodyPr/>
        <a:lstStyle/>
        <a:p>
          <a:endParaRPr lang="en-AU"/>
        </a:p>
      </dgm:t>
    </dgm:pt>
    <dgm:pt modelId="{1ECD4D42-3AA2-4ACD-9C8B-3407CF4B6F0B}">
      <dgm:prSet phldrT="[Text]"/>
      <dgm:spPr/>
      <dgm:t>
        <a:bodyPr/>
        <a:lstStyle/>
        <a:p>
          <a:r>
            <a:rPr lang="en-AU" dirty="0" err="1"/>
            <a:t>Artsource</a:t>
          </a:r>
          <a:r>
            <a:rPr lang="en-AU" dirty="0"/>
            <a:t> (Professional body for artists in WA)</a:t>
          </a:r>
        </a:p>
      </dgm:t>
    </dgm:pt>
    <dgm:pt modelId="{DE72204D-9E3C-49B6-83FB-8A28DF83F671}" type="parTrans" cxnId="{A6A08EB8-9061-4AA2-9E6E-DFE10A458089}">
      <dgm:prSet/>
      <dgm:spPr/>
      <dgm:t>
        <a:bodyPr/>
        <a:lstStyle/>
        <a:p>
          <a:endParaRPr lang="en-AU"/>
        </a:p>
      </dgm:t>
    </dgm:pt>
    <dgm:pt modelId="{D4F68388-D6BA-437E-AD84-495871427ACD}" type="sibTrans" cxnId="{A6A08EB8-9061-4AA2-9E6E-DFE10A458089}">
      <dgm:prSet/>
      <dgm:spPr/>
      <dgm:t>
        <a:bodyPr/>
        <a:lstStyle/>
        <a:p>
          <a:endParaRPr lang="en-AU"/>
        </a:p>
      </dgm:t>
    </dgm:pt>
    <dgm:pt modelId="{0A596DED-E23C-4BEF-B20F-7C0CAACEE9C6}">
      <dgm:prSet phldrT="[Text]"/>
      <dgm:spPr/>
      <dgm:t>
        <a:bodyPr/>
        <a:lstStyle/>
        <a:p>
          <a:r>
            <a:rPr lang="en-AU" dirty="0"/>
            <a:t>Interviews</a:t>
          </a:r>
        </a:p>
      </dgm:t>
    </dgm:pt>
    <dgm:pt modelId="{46654DBE-5681-422F-B925-D6BB9246234E}" type="parTrans" cxnId="{0DDE53B4-62C8-42A4-A35A-8656C73AB6C3}">
      <dgm:prSet/>
      <dgm:spPr/>
      <dgm:t>
        <a:bodyPr/>
        <a:lstStyle/>
        <a:p>
          <a:endParaRPr lang="en-AU"/>
        </a:p>
      </dgm:t>
    </dgm:pt>
    <dgm:pt modelId="{425CBBAC-4830-4325-8BBF-2D983DB23735}" type="sibTrans" cxnId="{0DDE53B4-62C8-42A4-A35A-8656C73AB6C3}">
      <dgm:prSet/>
      <dgm:spPr/>
      <dgm:t>
        <a:bodyPr/>
        <a:lstStyle/>
        <a:p>
          <a:endParaRPr lang="en-AU"/>
        </a:p>
      </dgm:t>
    </dgm:pt>
    <dgm:pt modelId="{1C4A13F5-2A33-4AE0-B18D-61EE47CF2D79}">
      <dgm:prSet phldrT="[Text]"/>
      <dgm:spPr/>
      <dgm:t>
        <a:bodyPr/>
        <a:lstStyle/>
        <a:p>
          <a:r>
            <a:rPr lang="en-AU" dirty="0"/>
            <a:t>Initial demographic survey</a:t>
          </a:r>
        </a:p>
      </dgm:t>
    </dgm:pt>
    <dgm:pt modelId="{EB2608E5-33FD-4106-BDCB-547015149380}" type="parTrans" cxnId="{2938F78E-0696-45F6-97FE-49D271DC4823}">
      <dgm:prSet/>
      <dgm:spPr/>
      <dgm:t>
        <a:bodyPr/>
        <a:lstStyle/>
        <a:p>
          <a:endParaRPr lang="en-AU"/>
        </a:p>
      </dgm:t>
    </dgm:pt>
    <dgm:pt modelId="{E521E282-E95C-4D25-9EF1-7282B6A561C3}" type="sibTrans" cxnId="{2938F78E-0696-45F6-97FE-49D271DC4823}">
      <dgm:prSet/>
      <dgm:spPr/>
      <dgm:t>
        <a:bodyPr/>
        <a:lstStyle/>
        <a:p>
          <a:endParaRPr lang="en-AU"/>
        </a:p>
      </dgm:t>
    </dgm:pt>
    <dgm:pt modelId="{07E9F3E0-BCDF-445A-9A97-5BD0E87CD011}">
      <dgm:prSet phldrT="[Text]"/>
      <dgm:spPr/>
      <dgm:t>
        <a:bodyPr/>
        <a:lstStyle/>
        <a:p>
          <a:r>
            <a:rPr lang="en-AU" dirty="0"/>
            <a:t>Semi-structured interviews (recorded and transcribed)</a:t>
          </a:r>
        </a:p>
      </dgm:t>
    </dgm:pt>
    <dgm:pt modelId="{48821635-1FBD-4DB5-8001-E0D9E032C97F}" type="parTrans" cxnId="{91517F3C-3704-41B4-A23E-CD66EC1BE40E}">
      <dgm:prSet/>
      <dgm:spPr/>
      <dgm:t>
        <a:bodyPr/>
        <a:lstStyle/>
        <a:p>
          <a:endParaRPr lang="en-AU"/>
        </a:p>
      </dgm:t>
    </dgm:pt>
    <dgm:pt modelId="{6A4DB177-C46D-4AB0-A9EC-5C7B54F97CAC}" type="sibTrans" cxnId="{91517F3C-3704-41B4-A23E-CD66EC1BE40E}">
      <dgm:prSet/>
      <dgm:spPr/>
      <dgm:t>
        <a:bodyPr/>
        <a:lstStyle/>
        <a:p>
          <a:endParaRPr lang="en-AU"/>
        </a:p>
      </dgm:t>
    </dgm:pt>
    <dgm:pt modelId="{576A8C90-42FB-45E2-AA60-CABAFDE47D0B}">
      <dgm:prSet phldrT="[Text]"/>
      <dgm:spPr/>
      <dgm:t>
        <a:bodyPr/>
        <a:lstStyle/>
        <a:p>
          <a:r>
            <a:rPr lang="en-AU" dirty="0"/>
            <a:t>Western Australian context</a:t>
          </a:r>
        </a:p>
      </dgm:t>
    </dgm:pt>
    <dgm:pt modelId="{AEBFB130-99A1-4800-A8ED-F80263350E91}" type="parTrans" cxnId="{4F77ABED-5F29-450E-8534-5390C07F94AB}">
      <dgm:prSet/>
      <dgm:spPr/>
    </dgm:pt>
    <dgm:pt modelId="{24794C74-6612-40CD-81E2-DEA0111DB473}" type="sibTrans" cxnId="{4F77ABED-5F29-450E-8534-5390C07F94AB}">
      <dgm:prSet/>
      <dgm:spPr/>
      <dgm:t>
        <a:bodyPr/>
        <a:lstStyle/>
        <a:p>
          <a:endParaRPr lang="en-US"/>
        </a:p>
      </dgm:t>
    </dgm:pt>
    <dgm:pt modelId="{81CD82EA-6C8A-439E-A609-076BCBE0BFA5}">
      <dgm:prSet phldrT="[Text]"/>
      <dgm:spPr/>
      <dgm:t>
        <a:bodyPr/>
        <a:lstStyle/>
        <a:p>
          <a:r>
            <a:rPr lang="en-AU" dirty="0"/>
            <a:t>Co-construction of project leading to exhibition and catalogue</a:t>
          </a:r>
        </a:p>
      </dgm:t>
    </dgm:pt>
    <dgm:pt modelId="{FD149580-F368-4E44-859C-3FD34ACC706F}" type="parTrans" cxnId="{EFDB79CE-3E99-4564-9FF4-85DED951DCAC}">
      <dgm:prSet/>
      <dgm:spPr/>
    </dgm:pt>
    <dgm:pt modelId="{25003D67-A1B9-4F21-805F-FD6E8D938B3F}" type="sibTrans" cxnId="{EFDB79CE-3E99-4564-9FF4-85DED951DCAC}">
      <dgm:prSet/>
      <dgm:spPr/>
      <dgm:t>
        <a:bodyPr/>
        <a:lstStyle/>
        <a:p>
          <a:endParaRPr lang="en-US"/>
        </a:p>
      </dgm:t>
    </dgm:pt>
    <dgm:pt modelId="{E12D7157-C946-42AD-B925-85EE6E1B9AB0}">
      <dgm:prSet phldrT="[Text]"/>
      <dgm:spPr/>
      <dgm:t>
        <a:bodyPr/>
        <a:lstStyle/>
        <a:p>
          <a:r>
            <a:rPr lang="en-AU" dirty="0"/>
            <a:t>Coding of interview data to inform artwork created in response </a:t>
          </a:r>
        </a:p>
      </dgm:t>
    </dgm:pt>
    <dgm:pt modelId="{D3C6B62E-2D91-43A7-B5C9-E91B3BABB443}" type="parTrans" cxnId="{2260C654-2346-41CE-B1BA-17DEA44FA182}">
      <dgm:prSet/>
      <dgm:spPr/>
    </dgm:pt>
    <dgm:pt modelId="{8545D7B7-D8F1-4175-9D17-8A0F8CE1867F}" type="sibTrans" cxnId="{2260C654-2346-41CE-B1BA-17DEA44FA182}">
      <dgm:prSet/>
      <dgm:spPr/>
      <dgm:t>
        <a:bodyPr/>
        <a:lstStyle/>
        <a:p>
          <a:endParaRPr lang="en-US"/>
        </a:p>
      </dgm:t>
    </dgm:pt>
    <dgm:pt modelId="{D543D284-ADE2-4420-B183-9A3043014C71}" type="pres">
      <dgm:prSet presAssocID="{89DE7AF3-E59E-4C13-8FF3-05571AD2A4ED}" presName="Name0" presStyleCnt="0">
        <dgm:presLayoutVars>
          <dgm:dir/>
          <dgm:animLvl val="lvl"/>
          <dgm:resizeHandles val="exact"/>
        </dgm:presLayoutVars>
      </dgm:prSet>
      <dgm:spPr/>
    </dgm:pt>
    <dgm:pt modelId="{15D60B74-E4ED-4A4B-81FF-2F4A030D5738}" type="pres">
      <dgm:prSet presAssocID="{437C9C94-6B7C-4938-9965-601BE0A2F06A}" presName="composite" presStyleCnt="0"/>
      <dgm:spPr/>
    </dgm:pt>
    <dgm:pt modelId="{249FEDC2-2AB3-4DC7-A255-384FCE43A683}" type="pres">
      <dgm:prSet presAssocID="{437C9C94-6B7C-4938-9965-601BE0A2F06A}" presName="parTx" presStyleLbl="alignNode1" presStyleIdx="0" presStyleCnt="3">
        <dgm:presLayoutVars>
          <dgm:chMax val="0"/>
          <dgm:chPref val="0"/>
          <dgm:bulletEnabled val="1"/>
        </dgm:presLayoutVars>
      </dgm:prSet>
      <dgm:spPr/>
    </dgm:pt>
    <dgm:pt modelId="{730B7A0A-B381-49E9-8E62-9F6EFBAAEEF7}" type="pres">
      <dgm:prSet presAssocID="{437C9C94-6B7C-4938-9965-601BE0A2F06A}" presName="desTx" presStyleLbl="alignAccFollowNode1" presStyleIdx="0" presStyleCnt="3">
        <dgm:presLayoutVars>
          <dgm:bulletEnabled val="1"/>
        </dgm:presLayoutVars>
      </dgm:prSet>
      <dgm:spPr/>
    </dgm:pt>
    <dgm:pt modelId="{4801436C-86A2-4E20-A617-672C0707D0C0}" type="pres">
      <dgm:prSet presAssocID="{FF5A5EB5-5D34-4416-A32B-7A708EDB6653}" presName="space" presStyleCnt="0"/>
      <dgm:spPr/>
    </dgm:pt>
    <dgm:pt modelId="{FE9DE3E2-25D0-42C7-BFF3-EFFC5717F082}" type="pres">
      <dgm:prSet presAssocID="{8B4CEB21-B8AD-4AFC-831C-2F0E0E3A4C51}" presName="composite" presStyleCnt="0"/>
      <dgm:spPr/>
    </dgm:pt>
    <dgm:pt modelId="{712C595F-C116-4096-BF4A-2BC72F0F5E1A}" type="pres">
      <dgm:prSet presAssocID="{8B4CEB21-B8AD-4AFC-831C-2F0E0E3A4C51}" presName="parTx" presStyleLbl="alignNode1" presStyleIdx="1" presStyleCnt="3">
        <dgm:presLayoutVars>
          <dgm:chMax val="0"/>
          <dgm:chPref val="0"/>
          <dgm:bulletEnabled val="1"/>
        </dgm:presLayoutVars>
      </dgm:prSet>
      <dgm:spPr/>
    </dgm:pt>
    <dgm:pt modelId="{1CE72FCE-68CE-409B-92E7-CD44A6CFCF6A}" type="pres">
      <dgm:prSet presAssocID="{8B4CEB21-B8AD-4AFC-831C-2F0E0E3A4C51}" presName="desTx" presStyleLbl="alignAccFollowNode1" presStyleIdx="1" presStyleCnt="3">
        <dgm:presLayoutVars>
          <dgm:bulletEnabled val="1"/>
        </dgm:presLayoutVars>
      </dgm:prSet>
      <dgm:spPr/>
    </dgm:pt>
    <dgm:pt modelId="{72F09D2F-47B2-4E69-8C67-D97B907D376B}" type="pres">
      <dgm:prSet presAssocID="{58F3D65B-5B0B-4EBE-878D-C4F0C7260017}" presName="space" presStyleCnt="0"/>
      <dgm:spPr/>
    </dgm:pt>
    <dgm:pt modelId="{577684DD-824A-4B00-9A6D-E2168E8578A4}" type="pres">
      <dgm:prSet presAssocID="{0A596DED-E23C-4BEF-B20F-7C0CAACEE9C6}" presName="composite" presStyleCnt="0"/>
      <dgm:spPr/>
    </dgm:pt>
    <dgm:pt modelId="{C93CDA1D-DEEC-4CA5-8941-CBE96747ACA8}" type="pres">
      <dgm:prSet presAssocID="{0A596DED-E23C-4BEF-B20F-7C0CAACEE9C6}" presName="parTx" presStyleLbl="alignNode1" presStyleIdx="2" presStyleCnt="3">
        <dgm:presLayoutVars>
          <dgm:chMax val="0"/>
          <dgm:chPref val="0"/>
          <dgm:bulletEnabled val="1"/>
        </dgm:presLayoutVars>
      </dgm:prSet>
      <dgm:spPr/>
    </dgm:pt>
    <dgm:pt modelId="{5E6339E7-E1DB-43F3-BA9D-B81678FBE28D}" type="pres">
      <dgm:prSet presAssocID="{0A596DED-E23C-4BEF-B20F-7C0CAACEE9C6}" presName="desTx" presStyleLbl="alignAccFollowNode1" presStyleIdx="2" presStyleCnt="3">
        <dgm:presLayoutVars>
          <dgm:bulletEnabled val="1"/>
        </dgm:presLayoutVars>
      </dgm:prSet>
      <dgm:spPr/>
    </dgm:pt>
  </dgm:ptLst>
  <dgm:cxnLst>
    <dgm:cxn modelId="{46D11307-029A-41D9-9234-EBEA8D2D61CF}" type="presOf" srcId="{576A8C90-42FB-45E2-AA60-CABAFDE47D0B}" destId="{730B7A0A-B381-49E9-8E62-9F6EFBAAEEF7}" srcOrd="0" destOrd="2" presId="urn:microsoft.com/office/officeart/2005/8/layout/hList1"/>
    <dgm:cxn modelId="{FAB57C0A-738E-4170-AE19-E3BD2CA23408}" srcId="{8B4CEB21-B8AD-4AFC-831C-2F0E0E3A4C51}" destId="{7898F276-8295-4BF1-8ACC-95B6EC9FBDB4}" srcOrd="0" destOrd="0" parTransId="{313B2E7D-912B-4D66-8D83-53E67514A1C1}" sibTransId="{7D94902D-896D-40FC-A001-70DCE196C230}"/>
    <dgm:cxn modelId="{5FBD4F10-03BA-46CF-ADF6-D2832401652D}" type="presOf" srcId="{B9B20DA4-CC14-4E93-B125-DFC4031A8619}" destId="{730B7A0A-B381-49E9-8E62-9F6EFBAAEEF7}" srcOrd="0" destOrd="0" presId="urn:microsoft.com/office/officeart/2005/8/layout/hList1"/>
    <dgm:cxn modelId="{2C6A5B23-00FC-42A0-BF6E-77BABF15E6B8}" srcId="{437C9C94-6B7C-4938-9965-601BE0A2F06A}" destId="{B9B20DA4-CC14-4E93-B125-DFC4031A8619}" srcOrd="0" destOrd="0" parTransId="{0FED13EB-0A95-4440-80B0-430473BB8A91}" sibTransId="{3B64FE0A-5CC0-4120-BA3B-9DBA775D30AF}"/>
    <dgm:cxn modelId="{91517F3C-3704-41B4-A23E-CD66EC1BE40E}" srcId="{0A596DED-E23C-4BEF-B20F-7C0CAACEE9C6}" destId="{07E9F3E0-BCDF-445A-9A97-5BD0E87CD011}" srcOrd="1" destOrd="0" parTransId="{48821635-1FBD-4DB5-8001-E0D9E032C97F}" sibTransId="{6A4DB177-C46D-4AB0-A9EC-5C7B54F97CAC}"/>
    <dgm:cxn modelId="{BF87CA3F-920F-4417-83A2-652DA9BFAA74}" type="presOf" srcId="{1C4A13F5-2A33-4AE0-B18D-61EE47CF2D79}" destId="{5E6339E7-E1DB-43F3-BA9D-B81678FBE28D}" srcOrd="0" destOrd="0" presId="urn:microsoft.com/office/officeart/2005/8/layout/hList1"/>
    <dgm:cxn modelId="{CB66EB42-5F81-4C3A-8FE8-9A1C767320E4}" type="presOf" srcId="{07E9F3E0-BCDF-445A-9A97-5BD0E87CD011}" destId="{5E6339E7-E1DB-43F3-BA9D-B81678FBE28D}" srcOrd="0" destOrd="1" presId="urn:microsoft.com/office/officeart/2005/8/layout/hList1"/>
    <dgm:cxn modelId="{D1270948-4812-4D67-A92A-5E9155777B77}" type="presOf" srcId="{7898F276-8295-4BF1-8ACC-95B6EC9FBDB4}" destId="{1CE72FCE-68CE-409B-92E7-CD44A6CFCF6A}" srcOrd="0" destOrd="0" presId="urn:microsoft.com/office/officeart/2005/8/layout/hList1"/>
    <dgm:cxn modelId="{2260C654-2346-41CE-B1BA-17DEA44FA182}" srcId="{0A596DED-E23C-4BEF-B20F-7C0CAACEE9C6}" destId="{E12D7157-C946-42AD-B925-85EE6E1B9AB0}" srcOrd="2" destOrd="0" parTransId="{D3C6B62E-2D91-43A7-B5C9-E91B3BABB443}" sibTransId="{8545D7B7-D8F1-4175-9D17-8A0F8CE1867F}"/>
    <dgm:cxn modelId="{23073084-66B9-405E-83B7-CE3FE82D3081}" type="presOf" srcId="{1ECD4D42-3AA2-4ACD-9C8B-3407CF4B6F0B}" destId="{1CE72FCE-68CE-409B-92E7-CD44A6CFCF6A}" srcOrd="0" destOrd="1" presId="urn:microsoft.com/office/officeart/2005/8/layout/hList1"/>
    <dgm:cxn modelId="{2938F78E-0696-45F6-97FE-49D271DC4823}" srcId="{0A596DED-E23C-4BEF-B20F-7C0CAACEE9C6}" destId="{1C4A13F5-2A33-4AE0-B18D-61EE47CF2D79}" srcOrd="0" destOrd="0" parTransId="{EB2608E5-33FD-4106-BDCB-547015149380}" sibTransId="{E521E282-E95C-4D25-9EF1-7282B6A561C3}"/>
    <dgm:cxn modelId="{1D923E92-D3F8-49E2-AF9E-0AD3957DA602}" type="presOf" srcId="{437C9C94-6B7C-4938-9965-601BE0A2F06A}" destId="{249FEDC2-2AB3-4DC7-A255-384FCE43A683}" srcOrd="0" destOrd="0" presId="urn:microsoft.com/office/officeart/2005/8/layout/hList1"/>
    <dgm:cxn modelId="{F8C4609A-21D2-48D5-89A8-671CD770F147}" srcId="{89DE7AF3-E59E-4C13-8FF3-05571AD2A4ED}" destId="{8B4CEB21-B8AD-4AFC-831C-2F0E0E3A4C51}" srcOrd="1" destOrd="0" parTransId="{A9E0F2AA-69B8-46D9-98A5-78E8B1983E40}" sibTransId="{58F3D65B-5B0B-4EBE-878D-C4F0C7260017}"/>
    <dgm:cxn modelId="{2AB1C9AC-5BD6-497A-91D2-B2980328634B}" type="presOf" srcId="{81CD82EA-6C8A-439E-A609-076BCBE0BFA5}" destId="{5E6339E7-E1DB-43F3-BA9D-B81678FBE28D}" srcOrd="0" destOrd="3" presId="urn:microsoft.com/office/officeart/2005/8/layout/hList1"/>
    <dgm:cxn modelId="{0DDE53B4-62C8-42A4-A35A-8656C73AB6C3}" srcId="{89DE7AF3-E59E-4C13-8FF3-05571AD2A4ED}" destId="{0A596DED-E23C-4BEF-B20F-7C0CAACEE9C6}" srcOrd="2" destOrd="0" parTransId="{46654DBE-5681-422F-B925-D6BB9246234E}" sibTransId="{425CBBAC-4830-4325-8BBF-2D983DB23735}"/>
    <dgm:cxn modelId="{40F7F2B4-4630-49DA-AEFD-4AB6A499D0F2}" type="presOf" srcId="{15B9DE07-DE69-4B2B-A724-83821BAA5109}" destId="{730B7A0A-B381-49E9-8E62-9F6EFBAAEEF7}" srcOrd="0" destOrd="1" presId="urn:microsoft.com/office/officeart/2005/8/layout/hList1"/>
    <dgm:cxn modelId="{AD05FFB6-954A-4B9B-9E39-A16F9193D3D0}" type="presOf" srcId="{0A596DED-E23C-4BEF-B20F-7C0CAACEE9C6}" destId="{C93CDA1D-DEEC-4CA5-8941-CBE96747ACA8}" srcOrd="0" destOrd="0" presId="urn:microsoft.com/office/officeart/2005/8/layout/hList1"/>
    <dgm:cxn modelId="{A6A08EB8-9061-4AA2-9E6E-DFE10A458089}" srcId="{8B4CEB21-B8AD-4AFC-831C-2F0E0E3A4C51}" destId="{1ECD4D42-3AA2-4ACD-9C8B-3407CF4B6F0B}" srcOrd="1" destOrd="0" parTransId="{DE72204D-9E3C-49B6-83FB-8A28DF83F671}" sibTransId="{D4F68388-D6BA-437E-AD84-495871427ACD}"/>
    <dgm:cxn modelId="{9BEA34BC-112D-403B-8743-0F8553CBB467}" type="presOf" srcId="{8B4CEB21-B8AD-4AFC-831C-2F0E0E3A4C51}" destId="{712C595F-C116-4096-BF4A-2BC72F0F5E1A}" srcOrd="0" destOrd="0" presId="urn:microsoft.com/office/officeart/2005/8/layout/hList1"/>
    <dgm:cxn modelId="{0A1EFFBD-5EDD-4E2C-94AA-1A9E8FF676E8}" type="presOf" srcId="{E12D7157-C946-42AD-B925-85EE6E1B9AB0}" destId="{5E6339E7-E1DB-43F3-BA9D-B81678FBE28D}" srcOrd="0" destOrd="2" presId="urn:microsoft.com/office/officeart/2005/8/layout/hList1"/>
    <dgm:cxn modelId="{20718ACC-1C56-4810-82EF-E9D0AA8E64A2}" srcId="{89DE7AF3-E59E-4C13-8FF3-05571AD2A4ED}" destId="{437C9C94-6B7C-4938-9965-601BE0A2F06A}" srcOrd="0" destOrd="0" parTransId="{80BB84A1-B23D-4220-B869-63759D5FCC18}" sibTransId="{FF5A5EB5-5D34-4416-A32B-7A708EDB6653}"/>
    <dgm:cxn modelId="{EFDB79CE-3E99-4564-9FF4-85DED951DCAC}" srcId="{0A596DED-E23C-4BEF-B20F-7C0CAACEE9C6}" destId="{81CD82EA-6C8A-439E-A609-076BCBE0BFA5}" srcOrd="3" destOrd="0" parTransId="{FD149580-F368-4E44-859C-3FD34ACC706F}" sibTransId="{25003D67-A1B9-4F21-805F-FD6E8D938B3F}"/>
    <dgm:cxn modelId="{19FF03CF-F112-4EF3-83F4-8B9A06E91077}" srcId="{437C9C94-6B7C-4938-9965-601BE0A2F06A}" destId="{15B9DE07-DE69-4B2B-A724-83821BAA5109}" srcOrd="1" destOrd="0" parTransId="{103FCA16-8A2F-4FDE-BAB8-F97C22AD1BE0}" sibTransId="{C50310E9-956E-4921-B6AD-71E0A3B4B547}"/>
    <dgm:cxn modelId="{CAE2D9D9-E061-45ED-AAF0-64490D43893E}" type="presOf" srcId="{89DE7AF3-E59E-4C13-8FF3-05571AD2A4ED}" destId="{D543D284-ADE2-4420-B183-9A3043014C71}" srcOrd="0" destOrd="0" presId="urn:microsoft.com/office/officeart/2005/8/layout/hList1"/>
    <dgm:cxn modelId="{4F77ABED-5F29-450E-8534-5390C07F94AB}" srcId="{437C9C94-6B7C-4938-9965-601BE0A2F06A}" destId="{576A8C90-42FB-45E2-AA60-CABAFDE47D0B}" srcOrd="2" destOrd="0" parTransId="{AEBFB130-99A1-4800-A8ED-F80263350E91}" sibTransId="{24794C74-6612-40CD-81E2-DEA0111DB473}"/>
    <dgm:cxn modelId="{A55B8D2D-301F-422D-9ACD-440479C10449}" type="presParOf" srcId="{D543D284-ADE2-4420-B183-9A3043014C71}" destId="{15D60B74-E4ED-4A4B-81FF-2F4A030D5738}" srcOrd="0" destOrd="0" presId="urn:microsoft.com/office/officeart/2005/8/layout/hList1"/>
    <dgm:cxn modelId="{BD329683-CA39-4CE4-9EE6-2D65E39CCAEE}" type="presParOf" srcId="{15D60B74-E4ED-4A4B-81FF-2F4A030D5738}" destId="{249FEDC2-2AB3-4DC7-A255-384FCE43A683}" srcOrd="0" destOrd="0" presId="urn:microsoft.com/office/officeart/2005/8/layout/hList1"/>
    <dgm:cxn modelId="{04449852-D2EA-4BC6-8897-4E0983D8F1AA}" type="presParOf" srcId="{15D60B74-E4ED-4A4B-81FF-2F4A030D5738}" destId="{730B7A0A-B381-49E9-8E62-9F6EFBAAEEF7}" srcOrd="1" destOrd="0" presId="urn:microsoft.com/office/officeart/2005/8/layout/hList1"/>
    <dgm:cxn modelId="{F3379CD2-466D-4A14-A7D1-3AD8BF1143DE}" type="presParOf" srcId="{D543D284-ADE2-4420-B183-9A3043014C71}" destId="{4801436C-86A2-4E20-A617-672C0707D0C0}" srcOrd="1" destOrd="0" presId="urn:microsoft.com/office/officeart/2005/8/layout/hList1"/>
    <dgm:cxn modelId="{B96A7E50-BD02-4C1F-B87C-C60DCAD80E87}" type="presParOf" srcId="{D543D284-ADE2-4420-B183-9A3043014C71}" destId="{FE9DE3E2-25D0-42C7-BFF3-EFFC5717F082}" srcOrd="2" destOrd="0" presId="urn:microsoft.com/office/officeart/2005/8/layout/hList1"/>
    <dgm:cxn modelId="{2E2323A7-0EAA-4E97-989C-EEC02EDD1FF7}" type="presParOf" srcId="{FE9DE3E2-25D0-42C7-BFF3-EFFC5717F082}" destId="{712C595F-C116-4096-BF4A-2BC72F0F5E1A}" srcOrd="0" destOrd="0" presId="urn:microsoft.com/office/officeart/2005/8/layout/hList1"/>
    <dgm:cxn modelId="{C295B6BB-EA05-4440-B9C5-5ED1F111FA3E}" type="presParOf" srcId="{FE9DE3E2-25D0-42C7-BFF3-EFFC5717F082}" destId="{1CE72FCE-68CE-409B-92E7-CD44A6CFCF6A}" srcOrd="1" destOrd="0" presId="urn:microsoft.com/office/officeart/2005/8/layout/hList1"/>
    <dgm:cxn modelId="{7A128BE9-C8EC-429C-A356-44B76709699F}" type="presParOf" srcId="{D543D284-ADE2-4420-B183-9A3043014C71}" destId="{72F09D2F-47B2-4E69-8C67-D97B907D376B}" srcOrd="3" destOrd="0" presId="urn:microsoft.com/office/officeart/2005/8/layout/hList1"/>
    <dgm:cxn modelId="{7F0DE3C9-3557-4981-84AD-D58E0C24BF06}" type="presParOf" srcId="{D543D284-ADE2-4420-B183-9A3043014C71}" destId="{577684DD-824A-4B00-9A6D-E2168E8578A4}" srcOrd="4" destOrd="0" presId="urn:microsoft.com/office/officeart/2005/8/layout/hList1"/>
    <dgm:cxn modelId="{2D82B9EE-2FB5-4947-9F25-180F7B5E9801}" type="presParOf" srcId="{577684DD-824A-4B00-9A6D-E2168E8578A4}" destId="{C93CDA1D-DEEC-4CA5-8941-CBE96747ACA8}" srcOrd="0" destOrd="0" presId="urn:microsoft.com/office/officeart/2005/8/layout/hList1"/>
    <dgm:cxn modelId="{EC20A610-0564-48A2-B71B-11DFA388DED9}" type="presParOf" srcId="{577684DD-824A-4B00-9A6D-E2168E8578A4}" destId="{5E6339E7-E1DB-43F3-BA9D-B81678FBE28D}"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4A2E10B-715B-4DB1-8E77-05C289A6DA21}"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BBAFF00A-E6D4-432B-84D0-760BE14FB4C0}">
      <dgm:prSet/>
      <dgm:spPr/>
      <dgm:t>
        <a:bodyPr/>
        <a:lstStyle/>
        <a:p>
          <a:r>
            <a:rPr lang="en-AU"/>
            <a:t>This research has the potential to contribute to the fields of arts-based research, and educational leadership.  By examining the confluence of parenting, academic and creative identities, the study aims to highlight the challenges and opportunities inherent in the intersection of these roles.  It seeks to offer an understanding of how these identities can be successfully integrated in a higher education context, to the benefit of staff, students and institutions, by providing a framework for tertiary institutions that can support others in similar positions of negotiating the intersection of competing commitments and challenges. </a:t>
          </a:r>
          <a:endParaRPr lang="en-US"/>
        </a:p>
      </dgm:t>
    </dgm:pt>
    <dgm:pt modelId="{6B9DAE71-4BFE-4589-8E2D-952169144D3E}" type="parTrans" cxnId="{A4DF2EB9-0825-4C83-8B7C-0BF8C15308C2}">
      <dgm:prSet/>
      <dgm:spPr/>
      <dgm:t>
        <a:bodyPr/>
        <a:lstStyle/>
        <a:p>
          <a:endParaRPr lang="en-US"/>
        </a:p>
      </dgm:t>
    </dgm:pt>
    <dgm:pt modelId="{91FEAF16-5DF8-4AC7-9CAB-F568AC4AE39E}" type="sibTrans" cxnId="{A4DF2EB9-0825-4C83-8B7C-0BF8C15308C2}">
      <dgm:prSet/>
      <dgm:spPr/>
      <dgm:t>
        <a:bodyPr/>
        <a:lstStyle/>
        <a:p>
          <a:endParaRPr lang="en-US"/>
        </a:p>
      </dgm:t>
    </dgm:pt>
    <dgm:pt modelId="{2B12B859-6D1F-4873-9C7A-1F30D27A3B6C}">
      <dgm:prSet/>
      <dgm:spPr/>
      <dgm:t>
        <a:bodyPr/>
        <a:lstStyle/>
        <a:p>
          <a:r>
            <a:rPr lang="en-AU" dirty="0"/>
            <a:t>The production of non-traditional research outputs in ABR further enhances the significance of this project by expanding the ways in which research findings can be shared and understood, contributing to discourse around ABR in an Australian context, engaging new audiences and enhancing the reliability of findings through adhering to the quality criteria for Arts-Based Research that has been established by Chilton and Levy (2014).</a:t>
          </a:r>
          <a:endParaRPr lang="en-US" dirty="0"/>
        </a:p>
      </dgm:t>
    </dgm:pt>
    <dgm:pt modelId="{D3B9F9FD-2195-4E2B-8146-342FA2DE185D}" type="parTrans" cxnId="{A79A5431-11B8-4E53-824F-D2793A19B65D}">
      <dgm:prSet/>
      <dgm:spPr/>
      <dgm:t>
        <a:bodyPr/>
        <a:lstStyle/>
        <a:p>
          <a:endParaRPr lang="en-US"/>
        </a:p>
      </dgm:t>
    </dgm:pt>
    <dgm:pt modelId="{F8C32FFE-472C-46DF-AF18-295E834106F3}" type="sibTrans" cxnId="{A79A5431-11B8-4E53-824F-D2793A19B65D}">
      <dgm:prSet/>
      <dgm:spPr/>
      <dgm:t>
        <a:bodyPr/>
        <a:lstStyle/>
        <a:p>
          <a:endParaRPr lang="en-US"/>
        </a:p>
      </dgm:t>
    </dgm:pt>
    <dgm:pt modelId="{C446BBBB-4739-488C-BA79-C4DD2510132E}" type="pres">
      <dgm:prSet presAssocID="{24A2E10B-715B-4DB1-8E77-05C289A6DA21}" presName="linear" presStyleCnt="0">
        <dgm:presLayoutVars>
          <dgm:animLvl val="lvl"/>
          <dgm:resizeHandles val="exact"/>
        </dgm:presLayoutVars>
      </dgm:prSet>
      <dgm:spPr/>
    </dgm:pt>
    <dgm:pt modelId="{99CD01E8-841C-4D29-B086-D51BB5A0672D}" type="pres">
      <dgm:prSet presAssocID="{BBAFF00A-E6D4-432B-84D0-760BE14FB4C0}" presName="parentText" presStyleLbl="node1" presStyleIdx="0" presStyleCnt="2">
        <dgm:presLayoutVars>
          <dgm:chMax val="0"/>
          <dgm:bulletEnabled val="1"/>
        </dgm:presLayoutVars>
      </dgm:prSet>
      <dgm:spPr/>
    </dgm:pt>
    <dgm:pt modelId="{DE9BD607-367D-4956-8ADF-4BCAD6D61312}" type="pres">
      <dgm:prSet presAssocID="{91FEAF16-5DF8-4AC7-9CAB-F568AC4AE39E}" presName="spacer" presStyleCnt="0"/>
      <dgm:spPr/>
    </dgm:pt>
    <dgm:pt modelId="{4CDFBA9A-457E-4A7E-B303-8F031ED78C1C}" type="pres">
      <dgm:prSet presAssocID="{2B12B859-6D1F-4873-9C7A-1F30D27A3B6C}" presName="parentText" presStyleLbl="node1" presStyleIdx="1" presStyleCnt="2">
        <dgm:presLayoutVars>
          <dgm:chMax val="0"/>
          <dgm:bulletEnabled val="1"/>
        </dgm:presLayoutVars>
      </dgm:prSet>
      <dgm:spPr/>
    </dgm:pt>
  </dgm:ptLst>
  <dgm:cxnLst>
    <dgm:cxn modelId="{A79A5431-11B8-4E53-824F-D2793A19B65D}" srcId="{24A2E10B-715B-4DB1-8E77-05C289A6DA21}" destId="{2B12B859-6D1F-4873-9C7A-1F30D27A3B6C}" srcOrd="1" destOrd="0" parTransId="{D3B9F9FD-2195-4E2B-8146-342FA2DE185D}" sibTransId="{F8C32FFE-472C-46DF-AF18-295E834106F3}"/>
    <dgm:cxn modelId="{38070E32-1035-451A-ABC9-AA5868C103F1}" type="presOf" srcId="{2B12B859-6D1F-4873-9C7A-1F30D27A3B6C}" destId="{4CDFBA9A-457E-4A7E-B303-8F031ED78C1C}" srcOrd="0" destOrd="0" presId="urn:microsoft.com/office/officeart/2005/8/layout/vList2"/>
    <dgm:cxn modelId="{A4DF2EB9-0825-4C83-8B7C-0BF8C15308C2}" srcId="{24A2E10B-715B-4DB1-8E77-05C289A6DA21}" destId="{BBAFF00A-E6D4-432B-84D0-760BE14FB4C0}" srcOrd="0" destOrd="0" parTransId="{6B9DAE71-4BFE-4589-8E2D-952169144D3E}" sibTransId="{91FEAF16-5DF8-4AC7-9CAB-F568AC4AE39E}"/>
    <dgm:cxn modelId="{FDCDCCC5-828C-40A3-AC45-703F629E3506}" type="presOf" srcId="{24A2E10B-715B-4DB1-8E77-05C289A6DA21}" destId="{C446BBBB-4739-488C-BA79-C4DD2510132E}" srcOrd="0" destOrd="0" presId="urn:microsoft.com/office/officeart/2005/8/layout/vList2"/>
    <dgm:cxn modelId="{620FE5E6-8A85-4C18-B684-D3BB85389D91}" type="presOf" srcId="{BBAFF00A-E6D4-432B-84D0-760BE14FB4C0}" destId="{99CD01E8-841C-4D29-B086-D51BB5A0672D}" srcOrd="0" destOrd="0" presId="urn:microsoft.com/office/officeart/2005/8/layout/vList2"/>
    <dgm:cxn modelId="{F0753A1E-A9E0-4B8E-BA56-3ADF70F1CA5E}" type="presParOf" srcId="{C446BBBB-4739-488C-BA79-C4DD2510132E}" destId="{99CD01E8-841C-4D29-B086-D51BB5A0672D}" srcOrd="0" destOrd="0" presId="urn:microsoft.com/office/officeart/2005/8/layout/vList2"/>
    <dgm:cxn modelId="{879E6193-AEDD-4061-AA46-B17F4B5B6A4E}" type="presParOf" srcId="{C446BBBB-4739-488C-BA79-C4DD2510132E}" destId="{DE9BD607-367D-4956-8ADF-4BCAD6D61312}" srcOrd="1" destOrd="0" presId="urn:microsoft.com/office/officeart/2005/8/layout/vList2"/>
    <dgm:cxn modelId="{1B108F69-E879-4A80-B41A-3BAC63932269}" type="presParOf" srcId="{C446BBBB-4739-488C-BA79-C4DD2510132E}" destId="{4CDFBA9A-457E-4A7E-B303-8F031ED78C1C}"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AFFD363-C667-4D62-A312-F48835E2DEC1}" type="doc">
      <dgm:prSet loTypeId="urn:microsoft.com/office/officeart/2005/8/layout/vList2" loCatId="list" qsTypeId="urn:microsoft.com/office/officeart/2005/8/quickstyle/simple4" qsCatId="simple" csTypeId="urn:microsoft.com/office/officeart/2005/8/colors/accent4_2" csCatId="accent4" phldr="1"/>
      <dgm:spPr/>
      <dgm:t>
        <a:bodyPr/>
        <a:lstStyle/>
        <a:p>
          <a:endParaRPr lang="en-US"/>
        </a:p>
      </dgm:t>
    </dgm:pt>
    <dgm:pt modelId="{004994FA-AB8E-460A-A4C7-8BF646B195D6}">
      <dgm:prSet/>
      <dgm:spPr/>
      <dgm:t>
        <a:bodyPr/>
        <a:lstStyle/>
        <a:p>
          <a:r>
            <a:rPr lang="en-US" dirty="0"/>
            <a:t>Ethical considerations</a:t>
          </a:r>
        </a:p>
      </dgm:t>
    </dgm:pt>
    <dgm:pt modelId="{FEB953C3-00B6-447A-B4D5-74E484CA9E4F}" type="parTrans" cxnId="{5F8432AA-571E-4E72-BFDD-B575973C0A5A}">
      <dgm:prSet/>
      <dgm:spPr/>
      <dgm:t>
        <a:bodyPr/>
        <a:lstStyle/>
        <a:p>
          <a:endParaRPr lang="en-US"/>
        </a:p>
      </dgm:t>
    </dgm:pt>
    <dgm:pt modelId="{2218CA10-C476-4FE9-8B59-249143B98955}" type="sibTrans" cxnId="{5F8432AA-571E-4E72-BFDD-B575973C0A5A}">
      <dgm:prSet/>
      <dgm:spPr/>
      <dgm:t>
        <a:bodyPr/>
        <a:lstStyle/>
        <a:p>
          <a:endParaRPr lang="en-US"/>
        </a:p>
      </dgm:t>
    </dgm:pt>
    <dgm:pt modelId="{8AD807FD-B4F8-407E-A8C6-A486E9A583BD}">
      <dgm:prSet/>
      <dgm:spPr/>
      <dgm:t>
        <a:bodyPr/>
        <a:lstStyle/>
        <a:p>
          <a:r>
            <a:rPr lang="en-AU"/>
            <a:t>- Informed Consent</a:t>
          </a:r>
          <a:endParaRPr lang="en-US"/>
        </a:p>
      </dgm:t>
    </dgm:pt>
    <dgm:pt modelId="{A9FF8622-98E5-4DA7-818F-32F3D3ECF22D}" type="parTrans" cxnId="{1AA85C94-AE63-432E-8892-B26F394E2AFB}">
      <dgm:prSet/>
      <dgm:spPr/>
      <dgm:t>
        <a:bodyPr/>
        <a:lstStyle/>
        <a:p>
          <a:endParaRPr lang="en-US"/>
        </a:p>
      </dgm:t>
    </dgm:pt>
    <dgm:pt modelId="{B9FBB4D6-74DD-474A-9098-12F61C173772}" type="sibTrans" cxnId="{1AA85C94-AE63-432E-8892-B26F394E2AFB}">
      <dgm:prSet/>
      <dgm:spPr/>
      <dgm:t>
        <a:bodyPr/>
        <a:lstStyle/>
        <a:p>
          <a:endParaRPr lang="en-US"/>
        </a:p>
      </dgm:t>
    </dgm:pt>
    <dgm:pt modelId="{15262EAC-E96B-4395-8467-70FAE747B78E}">
      <dgm:prSet/>
      <dgm:spPr/>
      <dgm:t>
        <a:bodyPr/>
        <a:lstStyle/>
        <a:p>
          <a:r>
            <a:rPr lang="en-AU" dirty="0"/>
            <a:t>- de-identification of participants in writing </a:t>
          </a:r>
          <a:endParaRPr lang="en-US" dirty="0"/>
        </a:p>
      </dgm:t>
    </dgm:pt>
    <dgm:pt modelId="{E6E38B21-6820-452B-8B5F-1559CC31E4AB}" type="parTrans" cxnId="{03F14B6C-730A-4857-A43F-64E1C50B2932}">
      <dgm:prSet/>
      <dgm:spPr/>
      <dgm:t>
        <a:bodyPr/>
        <a:lstStyle/>
        <a:p>
          <a:endParaRPr lang="en-US"/>
        </a:p>
      </dgm:t>
    </dgm:pt>
    <dgm:pt modelId="{B91A3329-CE79-4402-96BE-C090001C3AEC}" type="sibTrans" cxnId="{03F14B6C-730A-4857-A43F-64E1C50B2932}">
      <dgm:prSet/>
      <dgm:spPr/>
      <dgm:t>
        <a:bodyPr/>
        <a:lstStyle/>
        <a:p>
          <a:endParaRPr lang="en-US"/>
        </a:p>
      </dgm:t>
    </dgm:pt>
    <dgm:pt modelId="{AD578DFD-5E95-41FB-9230-63E1A2C67824}">
      <dgm:prSet/>
      <dgm:spPr/>
      <dgm:t>
        <a:bodyPr/>
        <a:lstStyle/>
        <a:p>
          <a:r>
            <a:rPr lang="en-AU"/>
            <a:t>- securing permission to use images of artworks for research purposes.  Copyright retained by artists.</a:t>
          </a:r>
          <a:endParaRPr lang="en-US"/>
        </a:p>
      </dgm:t>
    </dgm:pt>
    <dgm:pt modelId="{93EAAC0E-74F7-4014-BD52-CBCA7FB1743C}" type="parTrans" cxnId="{8CE3B9F3-7222-46CE-801E-C06813FEED7A}">
      <dgm:prSet/>
      <dgm:spPr/>
      <dgm:t>
        <a:bodyPr/>
        <a:lstStyle/>
        <a:p>
          <a:endParaRPr lang="en-US"/>
        </a:p>
      </dgm:t>
    </dgm:pt>
    <dgm:pt modelId="{648C7AB0-D70D-4899-9E95-A2979111C189}" type="sibTrans" cxnId="{8CE3B9F3-7222-46CE-801E-C06813FEED7A}">
      <dgm:prSet/>
      <dgm:spPr/>
      <dgm:t>
        <a:bodyPr/>
        <a:lstStyle/>
        <a:p>
          <a:endParaRPr lang="en-US"/>
        </a:p>
      </dgm:t>
    </dgm:pt>
    <dgm:pt modelId="{BB860AFC-43E0-4A08-BB6D-21F5067A6794}">
      <dgm:prSet/>
      <dgm:spPr/>
      <dgm:t>
        <a:bodyPr/>
        <a:lstStyle/>
        <a:p>
          <a:r>
            <a:rPr lang="en-AU" dirty="0"/>
            <a:t>Guided by International Charter for Ethical Research Involving Children, available through the Australian Institute of Family Studies</a:t>
          </a:r>
        </a:p>
      </dgm:t>
    </dgm:pt>
    <dgm:pt modelId="{5A3166D9-C44F-4E62-92B7-9C0DB14AE106}" type="parTrans" cxnId="{51D85672-418F-4232-B42A-E07127631386}">
      <dgm:prSet/>
      <dgm:spPr/>
    </dgm:pt>
    <dgm:pt modelId="{66012522-F04D-4EEA-B60D-06FBD13FBA7E}" type="sibTrans" cxnId="{51D85672-418F-4232-B42A-E07127631386}">
      <dgm:prSet/>
      <dgm:spPr/>
    </dgm:pt>
    <dgm:pt modelId="{E24A8EC9-3F69-4E86-AC42-56042A851CF7}" type="pres">
      <dgm:prSet presAssocID="{8AFFD363-C667-4D62-A312-F48835E2DEC1}" presName="linear" presStyleCnt="0">
        <dgm:presLayoutVars>
          <dgm:animLvl val="lvl"/>
          <dgm:resizeHandles val="exact"/>
        </dgm:presLayoutVars>
      </dgm:prSet>
      <dgm:spPr/>
    </dgm:pt>
    <dgm:pt modelId="{F2BDBD94-0539-48B6-9DC2-8A95680E12C8}" type="pres">
      <dgm:prSet presAssocID="{004994FA-AB8E-460A-A4C7-8BF646B195D6}" presName="parentText" presStyleLbl="node1" presStyleIdx="0" presStyleCnt="5">
        <dgm:presLayoutVars>
          <dgm:chMax val="0"/>
          <dgm:bulletEnabled val="1"/>
        </dgm:presLayoutVars>
      </dgm:prSet>
      <dgm:spPr/>
    </dgm:pt>
    <dgm:pt modelId="{4E2B93E5-8C45-4878-B518-C82C3F8DC421}" type="pres">
      <dgm:prSet presAssocID="{2218CA10-C476-4FE9-8B59-249143B98955}" presName="spacer" presStyleCnt="0"/>
      <dgm:spPr/>
    </dgm:pt>
    <dgm:pt modelId="{B0E7F2E7-774B-446D-8D16-9CC3131785C4}" type="pres">
      <dgm:prSet presAssocID="{8AD807FD-B4F8-407E-A8C6-A486E9A583BD}" presName="parentText" presStyleLbl="node1" presStyleIdx="1" presStyleCnt="5">
        <dgm:presLayoutVars>
          <dgm:chMax val="0"/>
          <dgm:bulletEnabled val="1"/>
        </dgm:presLayoutVars>
      </dgm:prSet>
      <dgm:spPr/>
    </dgm:pt>
    <dgm:pt modelId="{D4CABD8A-C9B2-4450-89E1-AECF7CF13403}" type="pres">
      <dgm:prSet presAssocID="{B9FBB4D6-74DD-474A-9098-12F61C173772}" presName="spacer" presStyleCnt="0"/>
      <dgm:spPr/>
    </dgm:pt>
    <dgm:pt modelId="{BB88FF26-9500-4AA4-AF9B-9F9E53303607}" type="pres">
      <dgm:prSet presAssocID="{15262EAC-E96B-4395-8467-70FAE747B78E}" presName="parentText" presStyleLbl="node1" presStyleIdx="2" presStyleCnt="5">
        <dgm:presLayoutVars>
          <dgm:chMax val="0"/>
          <dgm:bulletEnabled val="1"/>
        </dgm:presLayoutVars>
      </dgm:prSet>
      <dgm:spPr/>
    </dgm:pt>
    <dgm:pt modelId="{BAD4BCC5-0376-4093-8B44-A6C2D3474C8F}" type="pres">
      <dgm:prSet presAssocID="{B91A3329-CE79-4402-96BE-C090001C3AEC}" presName="spacer" presStyleCnt="0"/>
      <dgm:spPr/>
    </dgm:pt>
    <dgm:pt modelId="{AB69FD67-EC94-43F7-839B-C0044394D2F5}" type="pres">
      <dgm:prSet presAssocID="{AD578DFD-5E95-41FB-9230-63E1A2C67824}" presName="parentText" presStyleLbl="node1" presStyleIdx="3" presStyleCnt="5">
        <dgm:presLayoutVars>
          <dgm:chMax val="0"/>
          <dgm:bulletEnabled val="1"/>
        </dgm:presLayoutVars>
      </dgm:prSet>
      <dgm:spPr/>
    </dgm:pt>
    <dgm:pt modelId="{BC631E0F-A889-409B-BF75-EE229F5F98F3}" type="pres">
      <dgm:prSet presAssocID="{648C7AB0-D70D-4899-9E95-A2979111C189}" presName="spacer" presStyleCnt="0"/>
      <dgm:spPr/>
    </dgm:pt>
    <dgm:pt modelId="{3F7C5BF9-EFAD-4924-B2DA-14C334B2FDEF}" type="pres">
      <dgm:prSet presAssocID="{BB860AFC-43E0-4A08-BB6D-21F5067A6794}" presName="parentText" presStyleLbl="node1" presStyleIdx="4" presStyleCnt="5">
        <dgm:presLayoutVars>
          <dgm:chMax val="0"/>
          <dgm:bulletEnabled val="1"/>
        </dgm:presLayoutVars>
      </dgm:prSet>
      <dgm:spPr/>
    </dgm:pt>
  </dgm:ptLst>
  <dgm:cxnLst>
    <dgm:cxn modelId="{95E6513A-2CEE-407D-9FE7-332FDEA9AA46}" type="presOf" srcId="{8AD807FD-B4F8-407E-A8C6-A486E9A583BD}" destId="{B0E7F2E7-774B-446D-8D16-9CC3131785C4}" srcOrd="0" destOrd="0" presId="urn:microsoft.com/office/officeart/2005/8/layout/vList2"/>
    <dgm:cxn modelId="{03F14B6C-730A-4857-A43F-64E1C50B2932}" srcId="{8AFFD363-C667-4D62-A312-F48835E2DEC1}" destId="{15262EAC-E96B-4395-8467-70FAE747B78E}" srcOrd="2" destOrd="0" parTransId="{E6E38B21-6820-452B-8B5F-1559CC31E4AB}" sibTransId="{B91A3329-CE79-4402-96BE-C090001C3AEC}"/>
    <dgm:cxn modelId="{51D85672-418F-4232-B42A-E07127631386}" srcId="{8AFFD363-C667-4D62-A312-F48835E2DEC1}" destId="{BB860AFC-43E0-4A08-BB6D-21F5067A6794}" srcOrd="4" destOrd="0" parTransId="{5A3166D9-C44F-4E62-92B7-9C0DB14AE106}" sibTransId="{66012522-F04D-4EEA-B60D-06FBD13FBA7E}"/>
    <dgm:cxn modelId="{5FD9CF7A-E8C1-4003-A99F-7F8D51B57DA7}" type="presOf" srcId="{BB860AFC-43E0-4A08-BB6D-21F5067A6794}" destId="{3F7C5BF9-EFAD-4924-B2DA-14C334B2FDEF}" srcOrd="0" destOrd="0" presId="urn:microsoft.com/office/officeart/2005/8/layout/vList2"/>
    <dgm:cxn modelId="{1AA85C94-AE63-432E-8892-B26F394E2AFB}" srcId="{8AFFD363-C667-4D62-A312-F48835E2DEC1}" destId="{8AD807FD-B4F8-407E-A8C6-A486E9A583BD}" srcOrd="1" destOrd="0" parTransId="{A9FF8622-98E5-4DA7-818F-32F3D3ECF22D}" sibTransId="{B9FBB4D6-74DD-474A-9098-12F61C173772}"/>
    <dgm:cxn modelId="{5F8432AA-571E-4E72-BFDD-B575973C0A5A}" srcId="{8AFFD363-C667-4D62-A312-F48835E2DEC1}" destId="{004994FA-AB8E-460A-A4C7-8BF646B195D6}" srcOrd="0" destOrd="0" parTransId="{FEB953C3-00B6-447A-B4D5-74E484CA9E4F}" sibTransId="{2218CA10-C476-4FE9-8B59-249143B98955}"/>
    <dgm:cxn modelId="{1602AABB-00CB-4E97-AE87-6892537A30DC}" type="presOf" srcId="{AD578DFD-5E95-41FB-9230-63E1A2C67824}" destId="{AB69FD67-EC94-43F7-839B-C0044394D2F5}" srcOrd="0" destOrd="0" presId="urn:microsoft.com/office/officeart/2005/8/layout/vList2"/>
    <dgm:cxn modelId="{DEABE9E4-154F-4F03-B6B2-E41F2E7C757F}" type="presOf" srcId="{004994FA-AB8E-460A-A4C7-8BF646B195D6}" destId="{F2BDBD94-0539-48B6-9DC2-8A95680E12C8}" srcOrd="0" destOrd="0" presId="urn:microsoft.com/office/officeart/2005/8/layout/vList2"/>
    <dgm:cxn modelId="{F02CDEEE-9E8C-4561-8F97-6EC24421766C}" type="presOf" srcId="{8AFFD363-C667-4D62-A312-F48835E2DEC1}" destId="{E24A8EC9-3F69-4E86-AC42-56042A851CF7}" srcOrd="0" destOrd="0" presId="urn:microsoft.com/office/officeart/2005/8/layout/vList2"/>
    <dgm:cxn modelId="{8CE3B9F3-7222-46CE-801E-C06813FEED7A}" srcId="{8AFFD363-C667-4D62-A312-F48835E2DEC1}" destId="{AD578DFD-5E95-41FB-9230-63E1A2C67824}" srcOrd="3" destOrd="0" parTransId="{93EAAC0E-74F7-4014-BD52-CBCA7FB1743C}" sibTransId="{648C7AB0-D70D-4899-9E95-A2979111C189}"/>
    <dgm:cxn modelId="{D0BBB7F9-3AA1-4BF4-9E1A-EE7B3257BA76}" type="presOf" srcId="{15262EAC-E96B-4395-8467-70FAE747B78E}" destId="{BB88FF26-9500-4AA4-AF9B-9F9E53303607}" srcOrd="0" destOrd="0" presId="urn:microsoft.com/office/officeart/2005/8/layout/vList2"/>
    <dgm:cxn modelId="{852A0476-7D44-496A-BF46-9940ECD347F5}" type="presParOf" srcId="{E24A8EC9-3F69-4E86-AC42-56042A851CF7}" destId="{F2BDBD94-0539-48B6-9DC2-8A95680E12C8}" srcOrd="0" destOrd="0" presId="urn:microsoft.com/office/officeart/2005/8/layout/vList2"/>
    <dgm:cxn modelId="{BAB612FA-6D65-49BB-89ED-4BBC8E410777}" type="presParOf" srcId="{E24A8EC9-3F69-4E86-AC42-56042A851CF7}" destId="{4E2B93E5-8C45-4878-B518-C82C3F8DC421}" srcOrd="1" destOrd="0" presId="urn:microsoft.com/office/officeart/2005/8/layout/vList2"/>
    <dgm:cxn modelId="{C4A2DC29-9D51-4B31-B043-BA85F29B0530}" type="presParOf" srcId="{E24A8EC9-3F69-4E86-AC42-56042A851CF7}" destId="{B0E7F2E7-774B-446D-8D16-9CC3131785C4}" srcOrd="2" destOrd="0" presId="urn:microsoft.com/office/officeart/2005/8/layout/vList2"/>
    <dgm:cxn modelId="{ACA77B00-9C2A-4863-8B0C-A11F3501E530}" type="presParOf" srcId="{E24A8EC9-3F69-4E86-AC42-56042A851CF7}" destId="{D4CABD8A-C9B2-4450-89E1-AECF7CF13403}" srcOrd="3" destOrd="0" presId="urn:microsoft.com/office/officeart/2005/8/layout/vList2"/>
    <dgm:cxn modelId="{13E1F4CC-8699-41FB-A2B9-D18A68154790}" type="presParOf" srcId="{E24A8EC9-3F69-4E86-AC42-56042A851CF7}" destId="{BB88FF26-9500-4AA4-AF9B-9F9E53303607}" srcOrd="4" destOrd="0" presId="urn:microsoft.com/office/officeart/2005/8/layout/vList2"/>
    <dgm:cxn modelId="{1A0B5CEE-E0A7-47B3-800D-0A4C99BA0C8C}" type="presParOf" srcId="{E24A8EC9-3F69-4E86-AC42-56042A851CF7}" destId="{BAD4BCC5-0376-4093-8B44-A6C2D3474C8F}" srcOrd="5" destOrd="0" presId="urn:microsoft.com/office/officeart/2005/8/layout/vList2"/>
    <dgm:cxn modelId="{A31FCC7A-6614-4A7A-8FCD-F66974DD677C}" type="presParOf" srcId="{E24A8EC9-3F69-4E86-AC42-56042A851CF7}" destId="{AB69FD67-EC94-43F7-839B-C0044394D2F5}" srcOrd="6" destOrd="0" presId="urn:microsoft.com/office/officeart/2005/8/layout/vList2"/>
    <dgm:cxn modelId="{865F4E61-63EE-47CB-B6B7-14AEDB3597FF}" type="presParOf" srcId="{E24A8EC9-3F69-4E86-AC42-56042A851CF7}" destId="{BC631E0F-A889-409B-BF75-EE229F5F98F3}" srcOrd="7" destOrd="0" presId="urn:microsoft.com/office/officeart/2005/8/layout/vList2"/>
    <dgm:cxn modelId="{EF6D529D-3D26-4A1F-871A-F81804C159B0}" type="presParOf" srcId="{E24A8EC9-3F69-4E86-AC42-56042A851CF7}" destId="{3F7C5BF9-EFAD-4924-B2DA-14C334B2FDEF}"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40A9A91-D95D-47FE-900A-FB8DDA174985}" type="doc">
      <dgm:prSet loTypeId="urn:microsoft.com/office/officeart/2017/3/layout/HorizontalPathTimeline" loCatId="process" qsTypeId="urn:microsoft.com/office/officeart/2005/8/quickstyle/simple1" qsCatId="simple" csTypeId="urn:microsoft.com/office/officeart/2005/8/colors/colorful1" csCatId="colorful" phldr="1"/>
      <dgm:spPr/>
      <dgm:t>
        <a:bodyPr/>
        <a:lstStyle/>
        <a:p>
          <a:endParaRPr lang="en-US"/>
        </a:p>
      </dgm:t>
    </dgm:pt>
    <dgm:pt modelId="{613ED2DE-FB6B-41D2-BC70-479C5C188ADC}">
      <dgm:prSet/>
      <dgm:spPr/>
      <dgm:t>
        <a:bodyPr/>
        <a:lstStyle/>
        <a:p>
          <a:pPr>
            <a:defRPr b="1"/>
          </a:pPr>
          <a:r>
            <a:rPr lang="en-US"/>
            <a:t>2025</a:t>
          </a:r>
        </a:p>
      </dgm:t>
    </dgm:pt>
    <dgm:pt modelId="{93D282FC-EFF1-4903-A416-4BD48831395E}" type="parTrans" cxnId="{EDCC2D6A-41D7-46A0-B694-EA619AA5E0EA}">
      <dgm:prSet/>
      <dgm:spPr/>
      <dgm:t>
        <a:bodyPr/>
        <a:lstStyle/>
        <a:p>
          <a:endParaRPr lang="en-US"/>
        </a:p>
      </dgm:t>
    </dgm:pt>
    <dgm:pt modelId="{676A62E7-8BED-40F6-A715-116CA0FF96C7}" type="sibTrans" cxnId="{EDCC2D6A-41D7-46A0-B694-EA619AA5E0EA}">
      <dgm:prSet/>
      <dgm:spPr/>
      <dgm:t>
        <a:bodyPr/>
        <a:lstStyle/>
        <a:p>
          <a:endParaRPr lang="en-US"/>
        </a:p>
      </dgm:t>
    </dgm:pt>
    <dgm:pt modelId="{674F8456-D04F-4229-8C24-8001B87DA320}">
      <dgm:prSet/>
      <dgm:spPr/>
      <dgm:t>
        <a:bodyPr/>
        <a:lstStyle/>
        <a:p>
          <a:r>
            <a:rPr lang="en-US" dirty="0"/>
            <a:t>M1 – Candidacy Due 27.07.25</a:t>
          </a:r>
        </a:p>
        <a:p>
          <a:r>
            <a:rPr lang="en-US" dirty="0"/>
            <a:t>Refine Proposal</a:t>
          </a:r>
        </a:p>
        <a:p>
          <a:r>
            <a:rPr lang="en-US" dirty="0"/>
            <a:t>Apply for Ethics</a:t>
          </a:r>
        </a:p>
        <a:p>
          <a:r>
            <a:rPr lang="en-US" dirty="0"/>
            <a:t>Develop Literature Review Chapter</a:t>
          </a:r>
        </a:p>
        <a:p>
          <a:r>
            <a:rPr lang="en-US" dirty="0"/>
            <a:t>Recruit Participants</a:t>
          </a:r>
        </a:p>
        <a:p>
          <a:r>
            <a:rPr lang="en-US" dirty="0"/>
            <a:t>Develop Autoethnographic Vignettes</a:t>
          </a:r>
        </a:p>
        <a:p>
          <a:r>
            <a:rPr lang="en-US" dirty="0"/>
            <a:t>Attend AARE</a:t>
          </a:r>
        </a:p>
      </dgm:t>
    </dgm:pt>
    <dgm:pt modelId="{D33055B2-E5E1-46FB-8D53-4AF00457CFF9}" type="parTrans" cxnId="{AC0DEC48-066A-4BF0-81EE-1FD16411B17E}">
      <dgm:prSet/>
      <dgm:spPr/>
      <dgm:t>
        <a:bodyPr/>
        <a:lstStyle/>
        <a:p>
          <a:endParaRPr lang="en-US"/>
        </a:p>
      </dgm:t>
    </dgm:pt>
    <dgm:pt modelId="{5029C3FC-2AD1-4141-B93C-AF6D49E36445}" type="sibTrans" cxnId="{AC0DEC48-066A-4BF0-81EE-1FD16411B17E}">
      <dgm:prSet/>
      <dgm:spPr/>
      <dgm:t>
        <a:bodyPr/>
        <a:lstStyle/>
        <a:p>
          <a:endParaRPr lang="en-US"/>
        </a:p>
      </dgm:t>
    </dgm:pt>
    <dgm:pt modelId="{83B6B04B-3A73-484E-AC33-68B02F48355D}">
      <dgm:prSet/>
      <dgm:spPr/>
      <dgm:t>
        <a:bodyPr/>
        <a:lstStyle/>
        <a:p>
          <a:pPr>
            <a:defRPr b="1"/>
          </a:pPr>
          <a:r>
            <a:rPr lang="en-US"/>
            <a:t>2026</a:t>
          </a:r>
        </a:p>
      </dgm:t>
    </dgm:pt>
    <dgm:pt modelId="{38BAB3BA-1FB3-4AB3-A7A9-863B94412478}" type="parTrans" cxnId="{5B2AB483-C2C7-4593-80ED-6E7E1A23E9EB}">
      <dgm:prSet/>
      <dgm:spPr/>
      <dgm:t>
        <a:bodyPr/>
        <a:lstStyle/>
        <a:p>
          <a:endParaRPr lang="en-US"/>
        </a:p>
      </dgm:t>
    </dgm:pt>
    <dgm:pt modelId="{249DF896-64B1-4840-8362-740114569026}" type="sibTrans" cxnId="{5B2AB483-C2C7-4593-80ED-6E7E1A23E9EB}">
      <dgm:prSet/>
      <dgm:spPr/>
      <dgm:t>
        <a:bodyPr/>
        <a:lstStyle/>
        <a:p>
          <a:endParaRPr lang="en-US"/>
        </a:p>
      </dgm:t>
    </dgm:pt>
    <dgm:pt modelId="{14DD295B-D3F7-46C4-B208-709B44C32A65}">
      <dgm:prSet/>
      <dgm:spPr/>
      <dgm:t>
        <a:bodyPr/>
        <a:lstStyle/>
        <a:p>
          <a:r>
            <a:rPr lang="en-US" dirty="0"/>
            <a:t>Stage 1 Data collection</a:t>
          </a:r>
        </a:p>
        <a:p>
          <a:r>
            <a:rPr lang="en-US" dirty="0"/>
            <a:t>Semi Structured interviews pre-exhibition</a:t>
          </a:r>
        </a:p>
        <a:p>
          <a:r>
            <a:rPr lang="en-US" dirty="0"/>
            <a:t>Apply for exhibition venue</a:t>
          </a:r>
        </a:p>
        <a:p>
          <a:endParaRPr lang="en-US" dirty="0"/>
        </a:p>
      </dgm:t>
    </dgm:pt>
    <dgm:pt modelId="{C93C69DD-4880-4C3C-9FDB-9597890B74E6}" type="parTrans" cxnId="{12EA6718-C5A3-4209-9E09-78BA2E0C95DE}">
      <dgm:prSet/>
      <dgm:spPr/>
      <dgm:t>
        <a:bodyPr/>
        <a:lstStyle/>
        <a:p>
          <a:endParaRPr lang="en-US"/>
        </a:p>
      </dgm:t>
    </dgm:pt>
    <dgm:pt modelId="{CBB6F284-B4C8-44E8-9E90-D534E7D5E629}" type="sibTrans" cxnId="{12EA6718-C5A3-4209-9E09-78BA2E0C95DE}">
      <dgm:prSet/>
      <dgm:spPr/>
      <dgm:t>
        <a:bodyPr/>
        <a:lstStyle/>
        <a:p>
          <a:endParaRPr lang="en-US"/>
        </a:p>
      </dgm:t>
    </dgm:pt>
    <dgm:pt modelId="{E34DC503-4B8A-4FD5-8D4C-5589F035405F}">
      <dgm:prSet/>
      <dgm:spPr/>
      <dgm:t>
        <a:bodyPr/>
        <a:lstStyle/>
        <a:p>
          <a:pPr>
            <a:defRPr b="1"/>
          </a:pPr>
          <a:r>
            <a:rPr lang="en-US"/>
            <a:t>2027</a:t>
          </a:r>
        </a:p>
      </dgm:t>
    </dgm:pt>
    <dgm:pt modelId="{4932C306-85AD-4EAB-B260-0C85B093E593}" type="parTrans" cxnId="{C9C17D8F-26D8-4898-9C5A-5698359288B7}">
      <dgm:prSet/>
      <dgm:spPr/>
      <dgm:t>
        <a:bodyPr/>
        <a:lstStyle/>
        <a:p>
          <a:endParaRPr lang="en-US"/>
        </a:p>
      </dgm:t>
    </dgm:pt>
    <dgm:pt modelId="{3617D28D-B105-44DB-B6FD-80AAC05362D6}" type="sibTrans" cxnId="{C9C17D8F-26D8-4898-9C5A-5698359288B7}">
      <dgm:prSet/>
      <dgm:spPr/>
      <dgm:t>
        <a:bodyPr/>
        <a:lstStyle/>
        <a:p>
          <a:endParaRPr lang="en-US"/>
        </a:p>
      </dgm:t>
    </dgm:pt>
    <dgm:pt modelId="{C7D72A1B-4929-4728-93BE-DE6A01DF5DBE}">
      <dgm:prSet/>
      <dgm:spPr/>
      <dgm:t>
        <a:bodyPr/>
        <a:lstStyle/>
        <a:p>
          <a:r>
            <a:rPr lang="en-US" dirty="0"/>
            <a:t>Exhibition with participants</a:t>
          </a:r>
        </a:p>
        <a:p>
          <a:r>
            <a:rPr lang="en-US" dirty="0"/>
            <a:t>Stage 2 Data Collection</a:t>
          </a:r>
        </a:p>
        <a:p>
          <a:r>
            <a:rPr lang="en-US" dirty="0"/>
            <a:t>Writing Exegesis </a:t>
          </a:r>
        </a:p>
        <a:p>
          <a:r>
            <a:rPr lang="en-US" dirty="0"/>
            <a:t>Develop Artworks in response to Data Collection </a:t>
          </a:r>
        </a:p>
      </dgm:t>
    </dgm:pt>
    <dgm:pt modelId="{D2D8363C-43FE-4F91-AFC1-3A836420814F}" type="parTrans" cxnId="{C0781A4A-51E6-473B-B994-939D27E2D9FF}">
      <dgm:prSet/>
      <dgm:spPr/>
      <dgm:t>
        <a:bodyPr/>
        <a:lstStyle/>
        <a:p>
          <a:endParaRPr lang="en-US"/>
        </a:p>
      </dgm:t>
    </dgm:pt>
    <dgm:pt modelId="{3685F687-68D9-49D6-B0FF-9E7594DAC64A}" type="sibTrans" cxnId="{C0781A4A-51E6-473B-B994-939D27E2D9FF}">
      <dgm:prSet/>
      <dgm:spPr/>
      <dgm:t>
        <a:bodyPr/>
        <a:lstStyle/>
        <a:p>
          <a:endParaRPr lang="en-US"/>
        </a:p>
      </dgm:t>
    </dgm:pt>
    <dgm:pt modelId="{E95ECB79-1CD6-4A1A-84D8-F064A46A14E8}">
      <dgm:prSet/>
      <dgm:spPr/>
      <dgm:t>
        <a:bodyPr/>
        <a:lstStyle/>
        <a:p>
          <a:pPr>
            <a:defRPr b="1"/>
          </a:pPr>
          <a:r>
            <a:rPr lang="en-US"/>
            <a:t>2028</a:t>
          </a:r>
        </a:p>
      </dgm:t>
    </dgm:pt>
    <dgm:pt modelId="{7C85DC42-07E7-4A0A-99CC-800A7824391D}" type="parTrans" cxnId="{1CEDB375-6FFB-4AAB-AAAD-A2C74B6FFBF0}">
      <dgm:prSet/>
      <dgm:spPr/>
      <dgm:t>
        <a:bodyPr/>
        <a:lstStyle/>
        <a:p>
          <a:endParaRPr lang="en-US"/>
        </a:p>
      </dgm:t>
    </dgm:pt>
    <dgm:pt modelId="{4005660D-8D5C-4988-BD19-9104E46166FD}" type="sibTrans" cxnId="{1CEDB375-6FFB-4AAB-AAAD-A2C74B6FFBF0}">
      <dgm:prSet/>
      <dgm:spPr/>
      <dgm:t>
        <a:bodyPr/>
        <a:lstStyle/>
        <a:p>
          <a:endParaRPr lang="en-US"/>
        </a:p>
      </dgm:t>
    </dgm:pt>
    <dgm:pt modelId="{2DC95649-8516-476D-8992-EAA57E092573}">
      <dgm:prSet/>
      <dgm:spPr/>
      <dgm:t>
        <a:bodyPr/>
        <a:lstStyle/>
        <a:p>
          <a:r>
            <a:rPr lang="en-US" dirty="0"/>
            <a:t>Refining artworks </a:t>
          </a:r>
        </a:p>
        <a:p>
          <a:r>
            <a:rPr lang="en-US" dirty="0"/>
            <a:t>MS3- Exhibition</a:t>
          </a:r>
        </a:p>
        <a:p>
          <a:endParaRPr lang="en-US" dirty="0"/>
        </a:p>
      </dgm:t>
    </dgm:pt>
    <dgm:pt modelId="{92851D7E-137A-4343-8A8D-687F70C467E2}" type="parTrans" cxnId="{1C768A60-4CC5-4DC9-8A04-FBE4A687064E}">
      <dgm:prSet/>
      <dgm:spPr/>
      <dgm:t>
        <a:bodyPr/>
        <a:lstStyle/>
        <a:p>
          <a:endParaRPr lang="en-US"/>
        </a:p>
      </dgm:t>
    </dgm:pt>
    <dgm:pt modelId="{C14503CC-CD18-4027-82BC-D87945E893A5}" type="sibTrans" cxnId="{1C768A60-4CC5-4DC9-8A04-FBE4A687064E}">
      <dgm:prSet/>
      <dgm:spPr/>
      <dgm:t>
        <a:bodyPr/>
        <a:lstStyle/>
        <a:p>
          <a:endParaRPr lang="en-US"/>
        </a:p>
      </dgm:t>
    </dgm:pt>
    <dgm:pt modelId="{BC4AA8E1-CE2E-4ADA-9349-73C04D0C89FD}" type="pres">
      <dgm:prSet presAssocID="{040A9A91-D95D-47FE-900A-FB8DDA174985}" presName="root" presStyleCnt="0">
        <dgm:presLayoutVars>
          <dgm:chMax/>
          <dgm:chPref/>
          <dgm:animLvl val="lvl"/>
        </dgm:presLayoutVars>
      </dgm:prSet>
      <dgm:spPr/>
    </dgm:pt>
    <dgm:pt modelId="{C7C528FA-95B4-40F1-9BCC-8C7C8FCA0FFB}" type="pres">
      <dgm:prSet presAssocID="{040A9A91-D95D-47FE-900A-FB8DDA174985}" presName="divider" presStyleLbl="node1" presStyleIdx="0" presStyleCnt="1"/>
      <dgm:spPr/>
    </dgm:pt>
    <dgm:pt modelId="{192A3B1A-7DB9-46EB-905A-CACDFF3E91C3}" type="pres">
      <dgm:prSet presAssocID="{040A9A91-D95D-47FE-900A-FB8DDA174985}" presName="nodes" presStyleCnt="0">
        <dgm:presLayoutVars>
          <dgm:chMax/>
          <dgm:chPref/>
          <dgm:animLvl val="lvl"/>
        </dgm:presLayoutVars>
      </dgm:prSet>
      <dgm:spPr/>
    </dgm:pt>
    <dgm:pt modelId="{692D1E5B-646F-437E-9DB9-3F3D231C1DD0}" type="pres">
      <dgm:prSet presAssocID="{613ED2DE-FB6B-41D2-BC70-479C5C188ADC}" presName="composite" presStyleCnt="0"/>
      <dgm:spPr/>
    </dgm:pt>
    <dgm:pt modelId="{3C3FAE12-420C-4D91-BF11-382D14974053}" type="pres">
      <dgm:prSet presAssocID="{613ED2DE-FB6B-41D2-BC70-479C5C188ADC}" presName="L1TextContainer" presStyleLbl="revTx" presStyleIdx="0" presStyleCnt="4">
        <dgm:presLayoutVars>
          <dgm:chMax val="1"/>
          <dgm:chPref val="1"/>
          <dgm:bulletEnabled val="1"/>
        </dgm:presLayoutVars>
      </dgm:prSet>
      <dgm:spPr/>
    </dgm:pt>
    <dgm:pt modelId="{880DD1DB-1ADD-42E4-93C7-2988AF583DE2}" type="pres">
      <dgm:prSet presAssocID="{613ED2DE-FB6B-41D2-BC70-479C5C188ADC}" presName="L2TextContainerWrapper" presStyleCnt="0">
        <dgm:presLayoutVars>
          <dgm:chMax val="0"/>
          <dgm:chPref val="0"/>
          <dgm:bulletEnabled val="1"/>
        </dgm:presLayoutVars>
      </dgm:prSet>
      <dgm:spPr/>
    </dgm:pt>
    <dgm:pt modelId="{16A367CD-C840-402F-87FA-5E201F42E528}" type="pres">
      <dgm:prSet presAssocID="{613ED2DE-FB6B-41D2-BC70-479C5C188ADC}" presName="L2TextContainer" presStyleLbl="bgAccFollowNode1" presStyleIdx="0" presStyleCnt="4" custScaleY="153852"/>
      <dgm:spPr/>
    </dgm:pt>
    <dgm:pt modelId="{F3B88C14-8DA8-4A93-9391-8A85BBB34CA5}" type="pres">
      <dgm:prSet presAssocID="{613ED2DE-FB6B-41D2-BC70-479C5C188ADC}" presName="FlexibleEmptyPlaceHolder" presStyleCnt="0"/>
      <dgm:spPr/>
    </dgm:pt>
    <dgm:pt modelId="{AFEE63FA-DAC3-419A-80BF-C81514224777}" type="pres">
      <dgm:prSet presAssocID="{613ED2DE-FB6B-41D2-BC70-479C5C188ADC}" presName="ConnectLine" presStyleLbl="alignNode1" presStyleIdx="0" presStyleCnt="4"/>
      <dgm:spPr>
        <a:solidFill>
          <a:schemeClr val="accent2">
            <a:hueOff val="0"/>
            <a:satOff val="0"/>
            <a:lumOff val="0"/>
            <a:alphaOff val="0"/>
          </a:schemeClr>
        </a:solidFill>
        <a:ln w="6350" cap="flat" cmpd="sng" algn="ctr">
          <a:solidFill>
            <a:schemeClr val="accent2">
              <a:hueOff val="0"/>
              <a:satOff val="0"/>
              <a:lumOff val="0"/>
              <a:alphaOff val="0"/>
            </a:schemeClr>
          </a:solidFill>
          <a:prstDash val="dash"/>
        </a:ln>
        <a:effectLst/>
      </dgm:spPr>
    </dgm:pt>
    <dgm:pt modelId="{A6DC8ACB-8047-42BA-86E6-EF02E90BDE9F}" type="pres">
      <dgm:prSet presAssocID="{613ED2DE-FB6B-41D2-BC70-479C5C188ADC}" presName="ConnectorPoint" presStyleLbl="fgAcc1" presStyleIdx="0" presStyleCnt="4"/>
      <dgm:spPr>
        <a:solidFill>
          <a:schemeClr val="lt1">
            <a:alpha val="90000"/>
            <a:hueOff val="0"/>
            <a:satOff val="0"/>
            <a:lumOff val="0"/>
            <a:alphaOff val="0"/>
          </a:schemeClr>
        </a:solidFill>
        <a:ln w="15875" cap="flat" cmpd="sng" algn="ctr">
          <a:noFill/>
          <a:prstDash val="solid"/>
        </a:ln>
        <a:effectLst/>
      </dgm:spPr>
    </dgm:pt>
    <dgm:pt modelId="{95BED65A-5F32-41A8-A983-ACDF516F7345}" type="pres">
      <dgm:prSet presAssocID="{613ED2DE-FB6B-41D2-BC70-479C5C188ADC}" presName="EmptyPlaceHolder" presStyleCnt="0"/>
      <dgm:spPr/>
    </dgm:pt>
    <dgm:pt modelId="{01B5F114-0C5E-4094-A480-CBE0F1FA4225}" type="pres">
      <dgm:prSet presAssocID="{676A62E7-8BED-40F6-A715-116CA0FF96C7}" presName="spaceBetweenRectangles" presStyleCnt="0"/>
      <dgm:spPr/>
    </dgm:pt>
    <dgm:pt modelId="{35672E3C-5549-4A97-B4A8-98B1190C8EDF}" type="pres">
      <dgm:prSet presAssocID="{83B6B04B-3A73-484E-AC33-68B02F48355D}" presName="composite" presStyleCnt="0"/>
      <dgm:spPr/>
    </dgm:pt>
    <dgm:pt modelId="{88DFD826-3437-4CA1-ABAE-4647ED6D590D}" type="pres">
      <dgm:prSet presAssocID="{83B6B04B-3A73-484E-AC33-68B02F48355D}" presName="L1TextContainer" presStyleLbl="revTx" presStyleIdx="1" presStyleCnt="4">
        <dgm:presLayoutVars>
          <dgm:chMax val="1"/>
          <dgm:chPref val="1"/>
          <dgm:bulletEnabled val="1"/>
        </dgm:presLayoutVars>
      </dgm:prSet>
      <dgm:spPr/>
    </dgm:pt>
    <dgm:pt modelId="{5E3563BE-5131-4188-85B1-88D18A2A5869}" type="pres">
      <dgm:prSet presAssocID="{83B6B04B-3A73-484E-AC33-68B02F48355D}" presName="L2TextContainerWrapper" presStyleCnt="0">
        <dgm:presLayoutVars>
          <dgm:chMax val="0"/>
          <dgm:chPref val="0"/>
          <dgm:bulletEnabled val="1"/>
        </dgm:presLayoutVars>
      </dgm:prSet>
      <dgm:spPr/>
    </dgm:pt>
    <dgm:pt modelId="{7E076431-821E-49EA-8829-296CBCECC33F}" type="pres">
      <dgm:prSet presAssocID="{83B6B04B-3A73-484E-AC33-68B02F48355D}" presName="L2TextContainer" presStyleLbl="bgAccFollowNode1" presStyleIdx="1" presStyleCnt="4"/>
      <dgm:spPr/>
    </dgm:pt>
    <dgm:pt modelId="{68581E4F-7F27-47E2-A148-BEFE716D7EC7}" type="pres">
      <dgm:prSet presAssocID="{83B6B04B-3A73-484E-AC33-68B02F48355D}" presName="FlexibleEmptyPlaceHolder" presStyleCnt="0"/>
      <dgm:spPr/>
    </dgm:pt>
    <dgm:pt modelId="{734047B4-B341-41E1-8E30-C3E5B2098569}" type="pres">
      <dgm:prSet presAssocID="{83B6B04B-3A73-484E-AC33-68B02F48355D}" presName="ConnectLine" presStyleLbl="alignNode1" presStyleIdx="1" presStyleCnt="4"/>
      <dgm:spPr>
        <a:solidFill>
          <a:schemeClr val="accent3">
            <a:hueOff val="0"/>
            <a:satOff val="0"/>
            <a:lumOff val="0"/>
            <a:alphaOff val="0"/>
          </a:schemeClr>
        </a:solidFill>
        <a:ln w="6350" cap="flat" cmpd="sng" algn="ctr">
          <a:solidFill>
            <a:schemeClr val="accent3">
              <a:hueOff val="0"/>
              <a:satOff val="0"/>
              <a:lumOff val="0"/>
              <a:alphaOff val="0"/>
            </a:schemeClr>
          </a:solidFill>
          <a:prstDash val="dash"/>
        </a:ln>
        <a:effectLst/>
      </dgm:spPr>
    </dgm:pt>
    <dgm:pt modelId="{1A35B3E3-331A-468E-BBBA-9836A422F2FB}" type="pres">
      <dgm:prSet presAssocID="{83B6B04B-3A73-484E-AC33-68B02F48355D}" presName="ConnectorPoint" presStyleLbl="fgAcc1" presStyleIdx="1" presStyleCnt="4"/>
      <dgm:spPr>
        <a:solidFill>
          <a:schemeClr val="lt1">
            <a:alpha val="90000"/>
            <a:hueOff val="0"/>
            <a:satOff val="0"/>
            <a:lumOff val="0"/>
            <a:alphaOff val="0"/>
          </a:schemeClr>
        </a:solidFill>
        <a:ln w="15875" cap="flat" cmpd="sng" algn="ctr">
          <a:noFill/>
          <a:prstDash val="solid"/>
        </a:ln>
        <a:effectLst/>
      </dgm:spPr>
    </dgm:pt>
    <dgm:pt modelId="{8AE1B8FE-7286-48E7-A20A-18893A60B817}" type="pres">
      <dgm:prSet presAssocID="{83B6B04B-3A73-484E-AC33-68B02F48355D}" presName="EmptyPlaceHolder" presStyleCnt="0"/>
      <dgm:spPr/>
    </dgm:pt>
    <dgm:pt modelId="{9CEAC649-5CB8-46D7-955F-00481298D38B}" type="pres">
      <dgm:prSet presAssocID="{249DF896-64B1-4840-8362-740114569026}" presName="spaceBetweenRectangles" presStyleCnt="0"/>
      <dgm:spPr/>
    </dgm:pt>
    <dgm:pt modelId="{B9CABF9B-1CD2-434E-8F27-6BDCB51E68B7}" type="pres">
      <dgm:prSet presAssocID="{E34DC503-4B8A-4FD5-8D4C-5589F035405F}" presName="composite" presStyleCnt="0"/>
      <dgm:spPr/>
    </dgm:pt>
    <dgm:pt modelId="{2340FAF2-F7A9-4369-87F8-B5A739193B4E}" type="pres">
      <dgm:prSet presAssocID="{E34DC503-4B8A-4FD5-8D4C-5589F035405F}" presName="L1TextContainer" presStyleLbl="revTx" presStyleIdx="2" presStyleCnt="4">
        <dgm:presLayoutVars>
          <dgm:chMax val="1"/>
          <dgm:chPref val="1"/>
          <dgm:bulletEnabled val="1"/>
        </dgm:presLayoutVars>
      </dgm:prSet>
      <dgm:spPr/>
    </dgm:pt>
    <dgm:pt modelId="{48494E40-AEFD-4298-8BDB-5BF40877A4E1}" type="pres">
      <dgm:prSet presAssocID="{E34DC503-4B8A-4FD5-8D4C-5589F035405F}" presName="L2TextContainerWrapper" presStyleCnt="0">
        <dgm:presLayoutVars>
          <dgm:chMax val="0"/>
          <dgm:chPref val="0"/>
          <dgm:bulletEnabled val="1"/>
        </dgm:presLayoutVars>
      </dgm:prSet>
      <dgm:spPr/>
    </dgm:pt>
    <dgm:pt modelId="{8C63510B-94C6-48FA-BA03-74697ADBBD75}" type="pres">
      <dgm:prSet presAssocID="{E34DC503-4B8A-4FD5-8D4C-5589F035405F}" presName="L2TextContainer" presStyleLbl="bgAccFollowNode1" presStyleIdx="2" presStyleCnt="4"/>
      <dgm:spPr/>
    </dgm:pt>
    <dgm:pt modelId="{4E1543EE-E254-4DE0-B7EA-C93DFD20F084}" type="pres">
      <dgm:prSet presAssocID="{E34DC503-4B8A-4FD5-8D4C-5589F035405F}" presName="FlexibleEmptyPlaceHolder" presStyleCnt="0"/>
      <dgm:spPr/>
    </dgm:pt>
    <dgm:pt modelId="{9F03C4CE-C97F-47F7-913A-4CD506C63B80}" type="pres">
      <dgm:prSet presAssocID="{E34DC503-4B8A-4FD5-8D4C-5589F035405F}" presName="ConnectLine" presStyleLbl="alignNode1" presStyleIdx="2" presStyleCnt="4"/>
      <dgm:spPr>
        <a:solidFill>
          <a:schemeClr val="accent4">
            <a:hueOff val="0"/>
            <a:satOff val="0"/>
            <a:lumOff val="0"/>
            <a:alphaOff val="0"/>
          </a:schemeClr>
        </a:solidFill>
        <a:ln w="6350" cap="flat" cmpd="sng" algn="ctr">
          <a:solidFill>
            <a:schemeClr val="accent4">
              <a:hueOff val="0"/>
              <a:satOff val="0"/>
              <a:lumOff val="0"/>
              <a:alphaOff val="0"/>
            </a:schemeClr>
          </a:solidFill>
          <a:prstDash val="dash"/>
        </a:ln>
        <a:effectLst/>
      </dgm:spPr>
    </dgm:pt>
    <dgm:pt modelId="{690EE199-A024-46AA-8C0E-54FB3EC0C947}" type="pres">
      <dgm:prSet presAssocID="{E34DC503-4B8A-4FD5-8D4C-5589F035405F}" presName="ConnectorPoint" presStyleLbl="fgAcc1" presStyleIdx="2" presStyleCnt="4"/>
      <dgm:spPr>
        <a:solidFill>
          <a:schemeClr val="lt1">
            <a:alpha val="90000"/>
            <a:hueOff val="0"/>
            <a:satOff val="0"/>
            <a:lumOff val="0"/>
            <a:alphaOff val="0"/>
          </a:schemeClr>
        </a:solidFill>
        <a:ln w="15875" cap="flat" cmpd="sng" algn="ctr">
          <a:noFill/>
          <a:prstDash val="solid"/>
        </a:ln>
        <a:effectLst/>
      </dgm:spPr>
    </dgm:pt>
    <dgm:pt modelId="{FCC75C10-4CE7-4694-B8BC-9D9404361EFB}" type="pres">
      <dgm:prSet presAssocID="{E34DC503-4B8A-4FD5-8D4C-5589F035405F}" presName="EmptyPlaceHolder" presStyleCnt="0"/>
      <dgm:spPr/>
    </dgm:pt>
    <dgm:pt modelId="{E7FAC154-8304-452A-8AD8-072BE4B22F08}" type="pres">
      <dgm:prSet presAssocID="{3617D28D-B105-44DB-B6FD-80AAC05362D6}" presName="spaceBetweenRectangles" presStyleCnt="0"/>
      <dgm:spPr/>
    </dgm:pt>
    <dgm:pt modelId="{22F383AF-2FD4-4DE9-ADC7-92A8E679B04E}" type="pres">
      <dgm:prSet presAssocID="{E95ECB79-1CD6-4A1A-84D8-F064A46A14E8}" presName="composite" presStyleCnt="0"/>
      <dgm:spPr/>
    </dgm:pt>
    <dgm:pt modelId="{74B694AE-00F7-4798-8676-C077EC5F71D5}" type="pres">
      <dgm:prSet presAssocID="{E95ECB79-1CD6-4A1A-84D8-F064A46A14E8}" presName="L1TextContainer" presStyleLbl="revTx" presStyleIdx="3" presStyleCnt="4">
        <dgm:presLayoutVars>
          <dgm:chMax val="1"/>
          <dgm:chPref val="1"/>
          <dgm:bulletEnabled val="1"/>
        </dgm:presLayoutVars>
      </dgm:prSet>
      <dgm:spPr/>
    </dgm:pt>
    <dgm:pt modelId="{6F8A936E-3136-4C88-AE0C-BA8BFEC34CD9}" type="pres">
      <dgm:prSet presAssocID="{E95ECB79-1CD6-4A1A-84D8-F064A46A14E8}" presName="L2TextContainerWrapper" presStyleCnt="0">
        <dgm:presLayoutVars>
          <dgm:chMax val="0"/>
          <dgm:chPref val="0"/>
          <dgm:bulletEnabled val="1"/>
        </dgm:presLayoutVars>
      </dgm:prSet>
      <dgm:spPr/>
    </dgm:pt>
    <dgm:pt modelId="{78FD7965-B170-4561-98B2-052B4C3753E6}" type="pres">
      <dgm:prSet presAssocID="{E95ECB79-1CD6-4A1A-84D8-F064A46A14E8}" presName="L2TextContainer" presStyleLbl="bgAccFollowNode1" presStyleIdx="3" presStyleCnt="4"/>
      <dgm:spPr/>
    </dgm:pt>
    <dgm:pt modelId="{1A6547EF-77CA-48ED-9FDF-94B4C6A77FE7}" type="pres">
      <dgm:prSet presAssocID="{E95ECB79-1CD6-4A1A-84D8-F064A46A14E8}" presName="FlexibleEmptyPlaceHolder" presStyleCnt="0"/>
      <dgm:spPr/>
    </dgm:pt>
    <dgm:pt modelId="{9063019F-FC6E-4037-A136-AA73FEAA224B}" type="pres">
      <dgm:prSet presAssocID="{E95ECB79-1CD6-4A1A-84D8-F064A46A14E8}" presName="ConnectLine" presStyleLbl="alignNode1" presStyleIdx="3" presStyleCnt="4"/>
      <dgm:spPr>
        <a:solidFill>
          <a:schemeClr val="accent5">
            <a:hueOff val="0"/>
            <a:satOff val="0"/>
            <a:lumOff val="0"/>
            <a:alphaOff val="0"/>
          </a:schemeClr>
        </a:solidFill>
        <a:ln w="6350" cap="flat" cmpd="sng" algn="ctr">
          <a:solidFill>
            <a:schemeClr val="accent5">
              <a:hueOff val="0"/>
              <a:satOff val="0"/>
              <a:lumOff val="0"/>
              <a:alphaOff val="0"/>
            </a:schemeClr>
          </a:solidFill>
          <a:prstDash val="dash"/>
        </a:ln>
        <a:effectLst/>
      </dgm:spPr>
    </dgm:pt>
    <dgm:pt modelId="{44C8B85D-29DB-4991-BA50-DF0CCA85E72F}" type="pres">
      <dgm:prSet presAssocID="{E95ECB79-1CD6-4A1A-84D8-F064A46A14E8}" presName="ConnectorPoint" presStyleLbl="fgAcc1" presStyleIdx="3" presStyleCnt="4"/>
      <dgm:spPr>
        <a:solidFill>
          <a:schemeClr val="lt1">
            <a:alpha val="90000"/>
            <a:hueOff val="0"/>
            <a:satOff val="0"/>
            <a:lumOff val="0"/>
            <a:alphaOff val="0"/>
          </a:schemeClr>
        </a:solidFill>
        <a:ln w="15875" cap="flat" cmpd="sng" algn="ctr">
          <a:noFill/>
          <a:prstDash val="solid"/>
        </a:ln>
        <a:effectLst/>
      </dgm:spPr>
    </dgm:pt>
    <dgm:pt modelId="{931A7CDF-9118-41BF-A584-5645168CAA16}" type="pres">
      <dgm:prSet presAssocID="{E95ECB79-1CD6-4A1A-84D8-F064A46A14E8}" presName="EmptyPlaceHolder" presStyleCnt="0"/>
      <dgm:spPr/>
    </dgm:pt>
  </dgm:ptLst>
  <dgm:cxnLst>
    <dgm:cxn modelId="{12EA6718-C5A3-4209-9E09-78BA2E0C95DE}" srcId="{83B6B04B-3A73-484E-AC33-68B02F48355D}" destId="{14DD295B-D3F7-46C4-B208-709B44C32A65}" srcOrd="0" destOrd="0" parTransId="{C93C69DD-4880-4C3C-9FDB-9597890B74E6}" sibTransId="{CBB6F284-B4C8-44E8-9E90-D534E7D5E629}"/>
    <dgm:cxn modelId="{1C768A60-4CC5-4DC9-8A04-FBE4A687064E}" srcId="{E95ECB79-1CD6-4A1A-84D8-F064A46A14E8}" destId="{2DC95649-8516-476D-8992-EAA57E092573}" srcOrd="0" destOrd="0" parTransId="{92851D7E-137A-4343-8A8D-687F70C467E2}" sibTransId="{C14503CC-CD18-4027-82BC-D87945E893A5}"/>
    <dgm:cxn modelId="{AC0DEC48-066A-4BF0-81EE-1FD16411B17E}" srcId="{613ED2DE-FB6B-41D2-BC70-479C5C188ADC}" destId="{674F8456-D04F-4229-8C24-8001B87DA320}" srcOrd="0" destOrd="0" parTransId="{D33055B2-E5E1-46FB-8D53-4AF00457CFF9}" sibTransId="{5029C3FC-2AD1-4141-B93C-AF6D49E36445}"/>
    <dgm:cxn modelId="{C0781A4A-51E6-473B-B994-939D27E2D9FF}" srcId="{E34DC503-4B8A-4FD5-8D4C-5589F035405F}" destId="{C7D72A1B-4929-4728-93BE-DE6A01DF5DBE}" srcOrd="0" destOrd="0" parTransId="{D2D8363C-43FE-4F91-AFC1-3A836420814F}" sibTransId="{3685F687-68D9-49D6-B0FF-9E7594DAC64A}"/>
    <dgm:cxn modelId="{EDCC2D6A-41D7-46A0-B694-EA619AA5E0EA}" srcId="{040A9A91-D95D-47FE-900A-FB8DDA174985}" destId="{613ED2DE-FB6B-41D2-BC70-479C5C188ADC}" srcOrd="0" destOrd="0" parTransId="{93D282FC-EFF1-4903-A416-4BD48831395E}" sibTransId="{676A62E7-8BED-40F6-A715-116CA0FF96C7}"/>
    <dgm:cxn modelId="{9009696A-32FC-4143-AAC2-CC3D48BC01CE}" type="presOf" srcId="{674F8456-D04F-4229-8C24-8001B87DA320}" destId="{16A367CD-C840-402F-87FA-5E201F42E528}" srcOrd="0" destOrd="0" presId="urn:microsoft.com/office/officeart/2017/3/layout/HorizontalPathTimeline"/>
    <dgm:cxn modelId="{56C2656B-A135-4A14-B151-725177CD734D}" type="presOf" srcId="{14DD295B-D3F7-46C4-B208-709B44C32A65}" destId="{7E076431-821E-49EA-8829-296CBCECC33F}" srcOrd="0" destOrd="0" presId="urn:microsoft.com/office/officeart/2017/3/layout/HorizontalPathTimeline"/>
    <dgm:cxn modelId="{1CEDB375-6FFB-4AAB-AAAD-A2C74B6FFBF0}" srcId="{040A9A91-D95D-47FE-900A-FB8DDA174985}" destId="{E95ECB79-1CD6-4A1A-84D8-F064A46A14E8}" srcOrd="3" destOrd="0" parTransId="{7C85DC42-07E7-4A0A-99CC-800A7824391D}" sibTransId="{4005660D-8D5C-4988-BD19-9104E46166FD}"/>
    <dgm:cxn modelId="{71DE437F-6459-4C15-9BC4-041322C5B7F2}" type="presOf" srcId="{2DC95649-8516-476D-8992-EAA57E092573}" destId="{78FD7965-B170-4561-98B2-052B4C3753E6}" srcOrd="0" destOrd="0" presId="urn:microsoft.com/office/officeart/2017/3/layout/HorizontalPathTimeline"/>
    <dgm:cxn modelId="{150DFA81-6D23-4AD5-8F5B-0D92F97C7CEF}" type="presOf" srcId="{E95ECB79-1CD6-4A1A-84D8-F064A46A14E8}" destId="{74B694AE-00F7-4798-8676-C077EC5F71D5}" srcOrd="0" destOrd="0" presId="urn:microsoft.com/office/officeart/2017/3/layout/HorizontalPathTimeline"/>
    <dgm:cxn modelId="{5B2AB483-C2C7-4593-80ED-6E7E1A23E9EB}" srcId="{040A9A91-D95D-47FE-900A-FB8DDA174985}" destId="{83B6B04B-3A73-484E-AC33-68B02F48355D}" srcOrd="1" destOrd="0" parTransId="{38BAB3BA-1FB3-4AB3-A7A9-863B94412478}" sibTransId="{249DF896-64B1-4840-8362-740114569026}"/>
    <dgm:cxn modelId="{2B4ADF8A-94B1-4ADC-AFE1-67C78973A56E}" type="presOf" srcId="{E34DC503-4B8A-4FD5-8D4C-5589F035405F}" destId="{2340FAF2-F7A9-4369-87F8-B5A739193B4E}" srcOrd="0" destOrd="0" presId="urn:microsoft.com/office/officeart/2017/3/layout/HorizontalPathTimeline"/>
    <dgm:cxn modelId="{C9C17D8F-26D8-4898-9C5A-5698359288B7}" srcId="{040A9A91-D95D-47FE-900A-FB8DDA174985}" destId="{E34DC503-4B8A-4FD5-8D4C-5589F035405F}" srcOrd="2" destOrd="0" parTransId="{4932C306-85AD-4EAB-B260-0C85B093E593}" sibTransId="{3617D28D-B105-44DB-B6FD-80AAC05362D6}"/>
    <dgm:cxn modelId="{58DA2F94-FF0A-4CE9-9F02-4E277FD55342}" type="presOf" srcId="{613ED2DE-FB6B-41D2-BC70-479C5C188ADC}" destId="{3C3FAE12-420C-4D91-BF11-382D14974053}" srcOrd="0" destOrd="0" presId="urn:microsoft.com/office/officeart/2017/3/layout/HorizontalPathTimeline"/>
    <dgm:cxn modelId="{DB84B1A6-00B7-4A1A-9C44-32225A1C44C4}" type="presOf" srcId="{83B6B04B-3A73-484E-AC33-68B02F48355D}" destId="{88DFD826-3437-4CA1-ABAE-4647ED6D590D}" srcOrd="0" destOrd="0" presId="urn:microsoft.com/office/officeart/2017/3/layout/HorizontalPathTimeline"/>
    <dgm:cxn modelId="{57682DBE-2F36-4EA7-BF8E-E78375A571AC}" type="presOf" srcId="{040A9A91-D95D-47FE-900A-FB8DDA174985}" destId="{BC4AA8E1-CE2E-4ADA-9349-73C04D0C89FD}" srcOrd="0" destOrd="0" presId="urn:microsoft.com/office/officeart/2017/3/layout/HorizontalPathTimeline"/>
    <dgm:cxn modelId="{191777DF-756C-42C8-BD18-DE4AB00EECC7}" type="presOf" srcId="{C7D72A1B-4929-4728-93BE-DE6A01DF5DBE}" destId="{8C63510B-94C6-48FA-BA03-74697ADBBD75}" srcOrd="0" destOrd="0" presId="urn:microsoft.com/office/officeart/2017/3/layout/HorizontalPathTimeline"/>
    <dgm:cxn modelId="{E5B35676-2D41-4CC5-90F9-203D17BBB889}" type="presParOf" srcId="{BC4AA8E1-CE2E-4ADA-9349-73C04D0C89FD}" destId="{C7C528FA-95B4-40F1-9BCC-8C7C8FCA0FFB}" srcOrd="0" destOrd="0" presId="urn:microsoft.com/office/officeart/2017/3/layout/HorizontalPathTimeline"/>
    <dgm:cxn modelId="{639654C1-4172-41B8-914A-4FB9328B72A3}" type="presParOf" srcId="{BC4AA8E1-CE2E-4ADA-9349-73C04D0C89FD}" destId="{192A3B1A-7DB9-46EB-905A-CACDFF3E91C3}" srcOrd="1" destOrd="0" presId="urn:microsoft.com/office/officeart/2017/3/layout/HorizontalPathTimeline"/>
    <dgm:cxn modelId="{D9ABADE9-40B7-45EB-BA64-21639CFE9C1D}" type="presParOf" srcId="{192A3B1A-7DB9-46EB-905A-CACDFF3E91C3}" destId="{692D1E5B-646F-437E-9DB9-3F3D231C1DD0}" srcOrd="0" destOrd="0" presId="urn:microsoft.com/office/officeart/2017/3/layout/HorizontalPathTimeline"/>
    <dgm:cxn modelId="{843624D0-A564-4A6C-8F51-8E4BC5B8D057}" type="presParOf" srcId="{692D1E5B-646F-437E-9DB9-3F3D231C1DD0}" destId="{3C3FAE12-420C-4D91-BF11-382D14974053}" srcOrd="0" destOrd="0" presId="urn:microsoft.com/office/officeart/2017/3/layout/HorizontalPathTimeline"/>
    <dgm:cxn modelId="{CE7421FB-E3E8-403E-B277-3D62BB084BE7}" type="presParOf" srcId="{692D1E5B-646F-437E-9DB9-3F3D231C1DD0}" destId="{880DD1DB-1ADD-42E4-93C7-2988AF583DE2}" srcOrd="1" destOrd="0" presId="urn:microsoft.com/office/officeart/2017/3/layout/HorizontalPathTimeline"/>
    <dgm:cxn modelId="{910BB205-F365-4729-A366-6C1D502BA065}" type="presParOf" srcId="{880DD1DB-1ADD-42E4-93C7-2988AF583DE2}" destId="{16A367CD-C840-402F-87FA-5E201F42E528}" srcOrd="0" destOrd="0" presId="urn:microsoft.com/office/officeart/2017/3/layout/HorizontalPathTimeline"/>
    <dgm:cxn modelId="{09C7AAA4-B7C4-4C1A-BAB1-6ACEA3E70290}" type="presParOf" srcId="{880DD1DB-1ADD-42E4-93C7-2988AF583DE2}" destId="{F3B88C14-8DA8-4A93-9391-8A85BBB34CA5}" srcOrd="1" destOrd="0" presId="urn:microsoft.com/office/officeart/2017/3/layout/HorizontalPathTimeline"/>
    <dgm:cxn modelId="{2CFC7EDC-37BA-4E1A-BEBF-FDE419B3F44A}" type="presParOf" srcId="{692D1E5B-646F-437E-9DB9-3F3D231C1DD0}" destId="{AFEE63FA-DAC3-419A-80BF-C81514224777}" srcOrd="2" destOrd="0" presId="urn:microsoft.com/office/officeart/2017/3/layout/HorizontalPathTimeline"/>
    <dgm:cxn modelId="{ED7093C9-7BBC-47B8-908F-6BBD890C538F}" type="presParOf" srcId="{692D1E5B-646F-437E-9DB9-3F3D231C1DD0}" destId="{A6DC8ACB-8047-42BA-86E6-EF02E90BDE9F}" srcOrd="3" destOrd="0" presId="urn:microsoft.com/office/officeart/2017/3/layout/HorizontalPathTimeline"/>
    <dgm:cxn modelId="{89A8EAB9-F1E1-41D9-9533-603127A035C1}" type="presParOf" srcId="{692D1E5B-646F-437E-9DB9-3F3D231C1DD0}" destId="{95BED65A-5F32-41A8-A983-ACDF516F7345}" srcOrd="4" destOrd="0" presId="urn:microsoft.com/office/officeart/2017/3/layout/HorizontalPathTimeline"/>
    <dgm:cxn modelId="{53CE0C18-69A0-4F62-A817-6C67170EBB17}" type="presParOf" srcId="{192A3B1A-7DB9-46EB-905A-CACDFF3E91C3}" destId="{01B5F114-0C5E-4094-A480-CBE0F1FA4225}" srcOrd="1" destOrd="0" presId="urn:microsoft.com/office/officeart/2017/3/layout/HorizontalPathTimeline"/>
    <dgm:cxn modelId="{04C81B21-4E4C-4061-95D7-10D7FC3CD03C}" type="presParOf" srcId="{192A3B1A-7DB9-46EB-905A-CACDFF3E91C3}" destId="{35672E3C-5549-4A97-B4A8-98B1190C8EDF}" srcOrd="2" destOrd="0" presId="urn:microsoft.com/office/officeart/2017/3/layout/HorizontalPathTimeline"/>
    <dgm:cxn modelId="{8F377597-75A2-4F2F-8DBB-51CB7F448C7B}" type="presParOf" srcId="{35672E3C-5549-4A97-B4A8-98B1190C8EDF}" destId="{88DFD826-3437-4CA1-ABAE-4647ED6D590D}" srcOrd="0" destOrd="0" presId="urn:microsoft.com/office/officeart/2017/3/layout/HorizontalPathTimeline"/>
    <dgm:cxn modelId="{36BF5711-46A4-481C-83DA-44989E6EEFC2}" type="presParOf" srcId="{35672E3C-5549-4A97-B4A8-98B1190C8EDF}" destId="{5E3563BE-5131-4188-85B1-88D18A2A5869}" srcOrd="1" destOrd="0" presId="urn:microsoft.com/office/officeart/2017/3/layout/HorizontalPathTimeline"/>
    <dgm:cxn modelId="{527D5209-AF0E-4D9D-AD17-6D3BE5E7F3EB}" type="presParOf" srcId="{5E3563BE-5131-4188-85B1-88D18A2A5869}" destId="{7E076431-821E-49EA-8829-296CBCECC33F}" srcOrd="0" destOrd="0" presId="urn:microsoft.com/office/officeart/2017/3/layout/HorizontalPathTimeline"/>
    <dgm:cxn modelId="{E9426214-3179-4E52-9039-DC2A94A1402F}" type="presParOf" srcId="{5E3563BE-5131-4188-85B1-88D18A2A5869}" destId="{68581E4F-7F27-47E2-A148-BEFE716D7EC7}" srcOrd="1" destOrd="0" presId="urn:microsoft.com/office/officeart/2017/3/layout/HorizontalPathTimeline"/>
    <dgm:cxn modelId="{06606B9C-044A-445C-B08E-24C5CB2F40B3}" type="presParOf" srcId="{35672E3C-5549-4A97-B4A8-98B1190C8EDF}" destId="{734047B4-B341-41E1-8E30-C3E5B2098569}" srcOrd="2" destOrd="0" presId="urn:microsoft.com/office/officeart/2017/3/layout/HorizontalPathTimeline"/>
    <dgm:cxn modelId="{49C5D439-4AE8-43C4-8350-8D82408E9080}" type="presParOf" srcId="{35672E3C-5549-4A97-B4A8-98B1190C8EDF}" destId="{1A35B3E3-331A-468E-BBBA-9836A422F2FB}" srcOrd="3" destOrd="0" presId="urn:microsoft.com/office/officeart/2017/3/layout/HorizontalPathTimeline"/>
    <dgm:cxn modelId="{F9ABFEC6-A6D5-4BE6-A0CD-3AA9D7A3B2D2}" type="presParOf" srcId="{35672E3C-5549-4A97-B4A8-98B1190C8EDF}" destId="{8AE1B8FE-7286-48E7-A20A-18893A60B817}" srcOrd="4" destOrd="0" presId="urn:microsoft.com/office/officeart/2017/3/layout/HorizontalPathTimeline"/>
    <dgm:cxn modelId="{AB7C2318-7592-42F7-B4E3-BE61AF9D5ED0}" type="presParOf" srcId="{192A3B1A-7DB9-46EB-905A-CACDFF3E91C3}" destId="{9CEAC649-5CB8-46D7-955F-00481298D38B}" srcOrd="3" destOrd="0" presId="urn:microsoft.com/office/officeart/2017/3/layout/HorizontalPathTimeline"/>
    <dgm:cxn modelId="{B81275FA-0360-4AC9-AAD5-0A91210F3A37}" type="presParOf" srcId="{192A3B1A-7DB9-46EB-905A-CACDFF3E91C3}" destId="{B9CABF9B-1CD2-434E-8F27-6BDCB51E68B7}" srcOrd="4" destOrd="0" presId="urn:microsoft.com/office/officeart/2017/3/layout/HorizontalPathTimeline"/>
    <dgm:cxn modelId="{9906D507-5B36-4E7D-914C-D762166E03F2}" type="presParOf" srcId="{B9CABF9B-1CD2-434E-8F27-6BDCB51E68B7}" destId="{2340FAF2-F7A9-4369-87F8-B5A739193B4E}" srcOrd="0" destOrd="0" presId="urn:microsoft.com/office/officeart/2017/3/layout/HorizontalPathTimeline"/>
    <dgm:cxn modelId="{FDE4AB98-B37E-4DB2-9866-19A3A68E132E}" type="presParOf" srcId="{B9CABF9B-1CD2-434E-8F27-6BDCB51E68B7}" destId="{48494E40-AEFD-4298-8BDB-5BF40877A4E1}" srcOrd="1" destOrd="0" presId="urn:microsoft.com/office/officeart/2017/3/layout/HorizontalPathTimeline"/>
    <dgm:cxn modelId="{C083E0A9-07CD-4DBE-B962-84DB1EBF81C3}" type="presParOf" srcId="{48494E40-AEFD-4298-8BDB-5BF40877A4E1}" destId="{8C63510B-94C6-48FA-BA03-74697ADBBD75}" srcOrd="0" destOrd="0" presId="urn:microsoft.com/office/officeart/2017/3/layout/HorizontalPathTimeline"/>
    <dgm:cxn modelId="{F4C5BF63-8E03-4879-82F9-C1CB19D0AE06}" type="presParOf" srcId="{48494E40-AEFD-4298-8BDB-5BF40877A4E1}" destId="{4E1543EE-E254-4DE0-B7EA-C93DFD20F084}" srcOrd="1" destOrd="0" presId="urn:microsoft.com/office/officeart/2017/3/layout/HorizontalPathTimeline"/>
    <dgm:cxn modelId="{40F34DB7-1B42-42CB-9D20-21E91FF605A9}" type="presParOf" srcId="{B9CABF9B-1CD2-434E-8F27-6BDCB51E68B7}" destId="{9F03C4CE-C97F-47F7-913A-4CD506C63B80}" srcOrd="2" destOrd="0" presId="urn:microsoft.com/office/officeart/2017/3/layout/HorizontalPathTimeline"/>
    <dgm:cxn modelId="{C2E10386-D701-44CD-A597-7CFA88E0906F}" type="presParOf" srcId="{B9CABF9B-1CD2-434E-8F27-6BDCB51E68B7}" destId="{690EE199-A024-46AA-8C0E-54FB3EC0C947}" srcOrd="3" destOrd="0" presId="urn:microsoft.com/office/officeart/2017/3/layout/HorizontalPathTimeline"/>
    <dgm:cxn modelId="{48FB7252-809F-42A6-9DEA-268C377321D6}" type="presParOf" srcId="{B9CABF9B-1CD2-434E-8F27-6BDCB51E68B7}" destId="{FCC75C10-4CE7-4694-B8BC-9D9404361EFB}" srcOrd="4" destOrd="0" presId="urn:microsoft.com/office/officeart/2017/3/layout/HorizontalPathTimeline"/>
    <dgm:cxn modelId="{3C41C129-A97D-41C8-96C1-AA24C4631AC2}" type="presParOf" srcId="{192A3B1A-7DB9-46EB-905A-CACDFF3E91C3}" destId="{E7FAC154-8304-452A-8AD8-072BE4B22F08}" srcOrd="5" destOrd="0" presId="urn:microsoft.com/office/officeart/2017/3/layout/HorizontalPathTimeline"/>
    <dgm:cxn modelId="{78E708E1-40A7-4B00-9791-F18A6A356F28}" type="presParOf" srcId="{192A3B1A-7DB9-46EB-905A-CACDFF3E91C3}" destId="{22F383AF-2FD4-4DE9-ADC7-92A8E679B04E}" srcOrd="6" destOrd="0" presId="urn:microsoft.com/office/officeart/2017/3/layout/HorizontalPathTimeline"/>
    <dgm:cxn modelId="{59A32129-BA95-4755-80AC-8D608878A477}" type="presParOf" srcId="{22F383AF-2FD4-4DE9-ADC7-92A8E679B04E}" destId="{74B694AE-00F7-4798-8676-C077EC5F71D5}" srcOrd="0" destOrd="0" presId="urn:microsoft.com/office/officeart/2017/3/layout/HorizontalPathTimeline"/>
    <dgm:cxn modelId="{2766FB63-F416-4406-B09B-01D255942468}" type="presParOf" srcId="{22F383AF-2FD4-4DE9-ADC7-92A8E679B04E}" destId="{6F8A936E-3136-4C88-AE0C-BA8BFEC34CD9}" srcOrd="1" destOrd="0" presId="urn:microsoft.com/office/officeart/2017/3/layout/HorizontalPathTimeline"/>
    <dgm:cxn modelId="{4252C0A6-3771-4559-8D63-214B10FC5AEA}" type="presParOf" srcId="{6F8A936E-3136-4C88-AE0C-BA8BFEC34CD9}" destId="{78FD7965-B170-4561-98B2-052B4C3753E6}" srcOrd="0" destOrd="0" presId="urn:microsoft.com/office/officeart/2017/3/layout/HorizontalPathTimeline"/>
    <dgm:cxn modelId="{07D10F1B-B02A-42E6-AF02-0E700326A543}" type="presParOf" srcId="{6F8A936E-3136-4C88-AE0C-BA8BFEC34CD9}" destId="{1A6547EF-77CA-48ED-9FDF-94B4C6A77FE7}" srcOrd="1" destOrd="0" presId="urn:microsoft.com/office/officeart/2017/3/layout/HorizontalPathTimeline"/>
    <dgm:cxn modelId="{F9A25C28-29B4-44F6-98ED-CC26CF7C029A}" type="presParOf" srcId="{22F383AF-2FD4-4DE9-ADC7-92A8E679B04E}" destId="{9063019F-FC6E-4037-A136-AA73FEAA224B}" srcOrd="2" destOrd="0" presId="urn:microsoft.com/office/officeart/2017/3/layout/HorizontalPathTimeline"/>
    <dgm:cxn modelId="{F9F22EC8-F0FC-49E1-9138-D8857C7399CF}" type="presParOf" srcId="{22F383AF-2FD4-4DE9-ADC7-92A8E679B04E}" destId="{44C8B85D-29DB-4991-BA50-DF0CCA85E72F}" srcOrd="3" destOrd="0" presId="urn:microsoft.com/office/officeart/2017/3/layout/HorizontalPathTimeline"/>
    <dgm:cxn modelId="{E35BFED3-16DF-427D-8D6E-B23016290603}" type="presParOf" srcId="{22F383AF-2FD4-4DE9-ADC7-92A8E679B04E}" destId="{931A7CDF-9118-41BF-A584-5645168CAA16}" srcOrd="4" destOrd="0" presId="urn:microsoft.com/office/officeart/2017/3/layout/HorizontalPath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89EA424-605D-4CE0-BC32-13D4B2DA26DA}" type="doc">
      <dgm:prSet loTypeId="urn:microsoft.com/office/officeart/2005/8/layout/hList7" loCatId="list" qsTypeId="urn:microsoft.com/office/officeart/2005/8/quickstyle/simple1" qsCatId="simple" csTypeId="urn:microsoft.com/office/officeart/2005/8/colors/accent1_2" csCatId="accent1" phldr="1"/>
      <dgm:spPr/>
    </dgm:pt>
    <dgm:pt modelId="{D5418DEF-79FE-4C7D-807F-E96BD574CAF5}">
      <dgm:prSet phldrT="[Text]" custT="1"/>
      <dgm:spPr/>
      <dgm:t>
        <a:bodyPr/>
        <a:lstStyle/>
        <a:p>
          <a:r>
            <a:rPr lang="en-AU" sz="1900" dirty="0"/>
            <a:t>Artist Mother</a:t>
          </a:r>
        </a:p>
        <a:p>
          <a:r>
            <a:rPr lang="en-AU" sz="1400" dirty="0"/>
            <a:t>In 2023 only 32% of artists represented in London galleries were women. </a:t>
          </a:r>
        </a:p>
      </dgm:t>
    </dgm:pt>
    <dgm:pt modelId="{4E57DFC7-577C-402B-9D69-47CC599EE501}" type="parTrans" cxnId="{13AFB7C5-6DDB-4824-9FAF-789E740DC0BD}">
      <dgm:prSet/>
      <dgm:spPr/>
      <dgm:t>
        <a:bodyPr/>
        <a:lstStyle/>
        <a:p>
          <a:endParaRPr lang="en-AU"/>
        </a:p>
      </dgm:t>
    </dgm:pt>
    <dgm:pt modelId="{6F6A2523-F9A8-46C8-A60E-90F36C35FA4A}" type="sibTrans" cxnId="{13AFB7C5-6DDB-4824-9FAF-789E740DC0BD}">
      <dgm:prSet/>
      <dgm:spPr/>
      <dgm:t>
        <a:bodyPr/>
        <a:lstStyle/>
        <a:p>
          <a:endParaRPr lang="en-AU"/>
        </a:p>
      </dgm:t>
    </dgm:pt>
    <dgm:pt modelId="{496E758B-463C-4445-BD3C-53EAB0E079C6}">
      <dgm:prSet phldrT="[Text]" custT="1"/>
      <dgm:spPr/>
      <dgm:t>
        <a:bodyPr/>
        <a:lstStyle/>
        <a:p>
          <a:r>
            <a:rPr lang="en-AU" sz="1800" dirty="0"/>
            <a:t>Mother and Domestic Labour</a:t>
          </a:r>
        </a:p>
        <a:p>
          <a:r>
            <a:rPr lang="en-AU" sz="1400" dirty="0"/>
            <a:t>In 2020, 86% of women juggling domestic and work responsibilities reported mental health issues (Marsh 2020)</a:t>
          </a:r>
        </a:p>
      </dgm:t>
    </dgm:pt>
    <dgm:pt modelId="{CB8C3E91-4377-4CF7-92C0-0E51CF9FCA11}" type="parTrans" cxnId="{9FD6157D-BE69-4C5D-8D3D-10E769956137}">
      <dgm:prSet/>
      <dgm:spPr/>
      <dgm:t>
        <a:bodyPr/>
        <a:lstStyle/>
        <a:p>
          <a:endParaRPr lang="en-AU"/>
        </a:p>
      </dgm:t>
    </dgm:pt>
    <dgm:pt modelId="{A92A9C54-9900-489E-86C8-28F463295626}" type="sibTrans" cxnId="{9FD6157D-BE69-4C5D-8D3D-10E769956137}">
      <dgm:prSet/>
      <dgm:spPr/>
      <dgm:t>
        <a:bodyPr/>
        <a:lstStyle/>
        <a:p>
          <a:endParaRPr lang="en-AU"/>
        </a:p>
      </dgm:t>
    </dgm:pt>
    <dgm:pt modelId="{AE7BC39E-E2C6-43E5-8FA8-08CFA3B965F4}">
      <dgm:prSet phldrT="[Text]" custT="1"/>
      <dgm:spPr/>
      <dgm:t>
        <a:bodyPr/>
        <a:lstStyle/>
        <a:p>
          <a:r>
            <a:rPr lang="en-AU" sz="1900" dirty="0"/>
            <a:t>Academic Parent</a:t>
          </a:r>
        </a:p>
        <a:p>
          <a:r>
            <a:rPr lang="en-AU" sz="1400" dirty="0"/>
            <a:t>Gendered challenges for “</a:t>
          </a:r>
          <a:r>
            <a:rPr lang="en-AU" sz="1400" dirty="0" err="1"/>
            <a:t>ParentScholars</a:t>
          </a:r>
          <a:r>
            <a:rPr lang="en-AU" sz="1400" dirty="0"/>
            <a:t>” in American Universities(Finley and Rudnick, 2022)</a:t>
          </a:r>
        </a:p>
        <a:p>
          <a:r>
            <a:rPr lang="en-AU" sz="1400" dirty="0"/>
            <a:t>Challenges of balancing parenting and academia (</a:t>
          </a:r>
          <a:r>
            <a:rPr lang="en-AU" sz="1400" dirty="0" err="1"/>
            <a:t>Kamasak</a:t>
          </a:r>
          <a:r>
            <a:rPr lang="en-AU" sz="1400" dirty="0"/>
            <a:t> and Alkan 2025)</a:t>
          </a:r>
        </a:p>
      </dgm:t>
    </dgm:pt>
    <dgm:pt modelId="{5F7157CE-AD53-432B-BC62-50E5609BB0A4}" type="parTrans" cxnId="{BEF9096D-29F5-4D63-8538-CCE3F67FBA46}">
      <dgm:prSet/>
      <dgm:spPr/>
      <dgm:t>
        <a:bodyPr/>
        <a:lstStyle/>
        <a:p>
          <a:endParaRPr lang="en-AU"/>
        </a:p>
      </dgm:t>
    </dgm:pt>
    <dgm:pt modelId="{8398C25F-222A-418F-A587-0FBA7F10B9A7}" type="sibTrans" cxnId="{BEF9096D-29F5-4D63-8538-CCE3F67FBA46}">
      <dgm:prSet/>
      <dgm:spPr/>
      <dgm:t>
        <a:bodyPr/>
        <a:lstStyle/>
        <a:p>
          <a:endParaRPr lang="en-AU"/>
        </a:p>
      </dgm:t>
    </dgm:pt>
    <dgm:pt modelId="{A4577CD6-D13F-4411-8EB8-FC2BBEA23F4F}" type="pres">
      <dgm:prSet presAssocID="{A89EA424-605D-4CE0-BC32-13D4B2DA26DA}" presName="Name0" presStyleCnt="0">
        <dgm:presLayoutVars>
          <dgm:dir/>
          <dgm:resizeHandles val="exact"/>
        </dgm:presLayoutVars>
      </dgm:prSet>
      <dgm:spPr/>
    </dgm:pt>
    <dgm:pt modelId="{6850885F-7A52-4C5A-9AD5-BF2F847F2464}" type="pres">
      <dgm:prSet presAssocID="{A89EA424-605D-4CE0-BC32-13D4B2DA26DA}" presName="fgShape" presStyleLbl="fgShp" presStyleIdx="0" presStyleCnt="1"/>
      <dgm:spPr/>
    </dgm:pt>
    <dgm:pt modelId="{5B513E35-57EF-459A-8EE6-D741F1217C91}" type="pres">
      <dgm:prSet presAssocID="{A89EA424-605D-4CE0-BC32-13D4B2DA26DA}" presName="linComp" presStyleCnt="0"/>
      <dgm:spPr/>
    </dgm:pt>
    <dgm:pt modelId="{AD7B5FCB-8342-4933-AB91-112F9EE58658}" type="pres">
      <dgm:prSet presAssocID="{D5418DEF-79FE-4C7D-807F-E96BD574CAF5}" presName="compNode" presStyleCnt="0"/>
      <dgm:spPr/>
    </dgm:pt>
    <dgm:pt modelId="{F9340BA3-77B1-48BA-B7E6-D286080D454B}" type="pres">
      <dgm:prSet presAssocID="{D5418DEF-79FE-4C7D-807F-E96BD574CAF5}" presName="bkgdShape" presStyleLbl="node1" presStyleIdx="0" presStyleCnt="3"/>
      <dgm:spPr/>
    </dgm:pt>
    <dgm:pt modelId="{E8D9267E-1C18-4F38-A347-B31D1E624FB7}" type="pres">
      <dgm:prSet presAssocID="{D5418DEF-79FE-4C7D-807F-E96BD574CAF5}" presName="nodeTx" presStyleLbl="node1" presStyleIdx="0" presStyleCnt="3">
        <dgm:presLayoutVars>
          <dgm:bulletEnabled val="1"/>
        </dgm:presLayoutVars>
      </dgm:prSet>
      <dgm:spPr/>
    </dgm:pt>
    <dgm:pt modelId="{E2FBDD4B-9E5E-4696-9C0A-793F39930378}" type="pres">
      <dgm:prSet presAssocID="{D5418DEF-79FE-4C7D-807F-E96BD574CAF5}" presName="invisiNode" presStyleLbl="node1" presStyleIdx="0" presStyleCnt="3"/>
      <dgm:spPr/>
    </dgm:pt>
    <dgm:pt modelId="{FF4894D0-36B6-4AFF-A03C-79E57CEECAAD}" type="pres">
      <dgm:prSet presAssocID="{D5418DEF-79FE-4C7D-807F-E96BD574CAF5}" presName="imagNode" presStyleLbl="fgImgPlace1" presStyleIdx="0" presStyleCnt="3"/>
      <dgm:spPr/>
    </dgm:pt>
    <dgm:pt modelId="{7F5EAF97-137D-4C30-8A78-E092A4DCAF6E}" type="pres">
      <dgm:prSet presAssocID="{6F6A2523-F9A8-46C8-A60E-90F36C35FA4A}" presName="sibTrans" presStyleLbl="sibTrans2D1" presStyleIdx="0" presStyleCnt="0"/>
      <dgm:spPr/>
    </dgm:pt>
    <dgm:pt modelId="{FFB3496C-42CA-44B8-9EF9-76AFF5279126}" type="pres">
      <dgm:prSet presAssocID="{496E758B-463C-4445-BD3C-53EAB0E079C6}" presName="compNode" presStyleCnt="0"/>
      <dgm:spPr/>
    </dgm:pt>
    <dgm:pt modelId="{2E601BAB-0CBA-470A-83A8-8454A2971D85}" type="pres">
      <dgm:prSet presAssocID="{496E758B-463C-4445-BD3C-53EAB0E079C6}" presName="bkgdShape" presStyleLbl="node1" presStyleIdx="1" presStyleCnt="3"/>
      <dgm:spPr/>
    </dgm:pt>
    <dgm:pt modelId="{8405E49E-07F2-4499-A553-112F7437637C}" type="pres">
      <dgm:prSet presAssocID="{496E758B-463C-4445-BD3C-53EAB0E079C6}" presName="nodeTx" presStyleLbl="node1" presStyleIdx="1" presStyleCnt="3">
        <dgm:presLayoutVars>
          <dgm:bulletEnabled val="1"/>
        </dgm:presLayoutVars>
      </dgm:prSet>
      <dgm:spPr/>
    </dgm:pt>
    <dgm:pt modelId="{857525DB-0DB6-49D4-A4A5-9A216E1E0CE4}" type="pres">
      <dgm:prSet presAssocID="{496E758B-463C-4445-BD3C-53EAB0E079C6}" presName="invisiNode" presStyleLbl="node1" presStyleIdx="1" presStyleCnt="3"/>
      <dgm:spPr/>
    </dgm:pt>
    <dgm:pt modelId="{85C4059D-6454-49EF-9373-181BD7D77F4E}" type="pres">
      <dgm:prSet presAssocID="{496E758B-463C-4445-BD3C-53EAB0E079C6}" presName="imagNode" presStyleLbl="fgImgPlace1" presStyleIdx="1" presStyleCnt="3"/>
      <dgm:spPr/>
    </dgm:pt>
    <dgm:pt modelId="{A3CDC3BF-35F7-4E97-A831-306E15A9D717}" type="pres">
      <dgm:prSet presAssocID="{A92A9C54-9900-489E-86C8-28F463295626}" presName="sibTrans" presStyleLbl="sibTrans2D1" presStyleIdx="0" presStyleCnt="0"/>
      <dgm:spPr/>
    </dgm:pt>
    <dgm:pt modelId="{FA9942DE-5C52-43E2-870B-913E2E492C42}" type="pres">
      <dgm:prSet presAssocID="{AE7BC39E-E2C6-43E5-8FA8-08CFA3B965F4}" presName="compNode" presStyleCnt="0"/>
      <dgm:spPr/>
    </dgm:pt>
    <dgm:pt modelId="{B9055DFE-3A07-4D31-989C-BC7B3416782B}" type="pres">
      <dgm:prSet presAssocID="{AE7BC39E-E2C6-43E5-8FA8-08CFA3B965F4}" presName="bkgdShape" presStyleLbl="node1" presStyleIdx="2" presStyleCnt="3"/>
      <dgm:spPr/>
    </dgm:pt>
    <dgm:pt modelId="{CC915F96-01F5-49B4-945F-846DBE62CF8A}" type="pres">
      <dgm:prSet presAssocID="{AE7BC39E-E2C6-43E5-8FA8-08CFA3B965F4}" presName="nodeTx" presStyleLbl="node1" presStyleIdx="2" presStyleCnt="3">
        <dgm:presLayoutVars>
          <dgm:bulletEnabled val="1"/>
        </dgm:presLayoutVars>
      </dgm:prSet>
      <dgm:spPr/>
    </dgm:pt>
    <dgm:pt modelId="{D078CA3D-1F9F-4ED9-9214-CE9273B88C54}" type="pres">
      <dgm:prSet presAssocID="{AE7BC39E-E2C6-43E5-8FA8-08CFA3B965F4}" presName="invisiNode" presStyleLbl="node1" presStyleIdx="2" presStyleCnt="3"/>
      <dgm:spPr/>
    </dgm:pt>
    <dgm:pt modelId="{A7B18FFC-956B-4F2E-A63E-B3F8382B6166}" type="pres">
      <dgm:prSet presAssocID="{AE7BC39E-E2C6-43E5-8FA8-08CFA3B965F4}" presName="imagNode" presStyleLbl="fgImgPlace1" presStyleIdx="2" presStyleCnt="3"/>
      <dgm:spPr/>
    </dgm:pt>
  </dgm:ptLst>
  <dgm:cxnLst>
    <dgm:cxn modelId="{FF544008-3B5F-45A9-AF4E-22036D134719}" type="presOf" srcId="{AE7BC39E-E2C6-43E5-8FA8-08CFA3B965F4}" destId="{B9055DFE-3A07-4D31-989C-BC7B3416782B}" srcOrd="0" destOrd="0" presId="urn:microsoft.com/office/officeart/2005/8/layout/hList7"/>
    <dgm:cxn modelId="{D71AB80B-0EC0-4F8C-9ADB-6A839242CF7B}" type="presOf" srcId="{496E758B-463C-4445-BD3C-53EAB0E079C6}" destId="{2E601BAB-0CBA-470A-83A8-8454A2971D85}" srcOrd="0" destOrd="0" presId="urn:microsoft.com/office/officeart/2005/8/layout/hList7"/>
    <dgm:cxn modelId="{AE6A4642-1C8D-4F3E-B1EF-E88B65C073FA}" type="presOf" srcId="{A92A9C54-9900-489E-86C8-28F463295626}" destId="{A3CDC3BF-35F7-4E97-A831-306E15A9D717}" srcOrd="0" destOrd="0" presId="urn:microsoft.com/office/officeart/2005/8/layout/hList7"/>
    <dgm:cxn modelId="{BEF9096D-29F5-4D63-8538-CCE3F67FBA46}" srcId="{A89EA424-605D-4CE0-BC32-13D4B2DA26DA}" destId="{AE7BC39E-E2C6-43E5-8FA8-08CFA3B965F4}" srcOrd="2" destOrd="0" parTransId="{5F7157CE-AD53-432B-BC62-50E5609BB0A4}" sibTransId="{8398C25F-222A-418F-A587-0FBA7F10B9A7}"/>
    <dgm:cxn modelId="{356E3755-6781-4929-9900-8CEC130493D7}" type="presOf" srcId="{A89EA424-605D-4CE0-BC32-13D4B2DA26DA}" destId="{A4577CD6-D13F-4411-8EB8-FC2BBEA23F4F}" srcOrd="0" destOrd="0" presId="urn:microsoft.com/office/officeart/2005/8/layout/hList7"/>
    <dgm:cxn modelId="{9FD6157D-BE69-4C5D-8D3D-10E769956137}" srcId="{A89EA424-605D-4CE0-BC32-13D4B2DA26DA}" destId="{496E758B-463C-4445-BD3C-53EAB0E079C6}" srcOrd="1" destOrd="0" parTransId="{CB8C3E91-4377-4CF7-92C0-0E51CF9FCA11}" sibTransId="{A92A9C54-9900-489E-86C8-28F463295626}"/>
    <dgm:cxn modelId="{8B3480AF-D34B-4B2B-BBFF-6F65396185A5}" type="presOf" srcId="{6F6A2523-F9A8-46C8-A60E-90F36C35FA4A}" destId="{7F5EAF97-137D-4C30-8A78-E092A4DCAF6E}" srcOrd="0" destOrd="0" presId="urn:microsoft.com/office/officeart/2005/8/layout/hList7"/>
    <dgm:cxn modelId="{0ADA32B0-C6E7-47F3-B552-22814A82EC2A}" type="presOf" srcId="{D5418DEF-79FE-4C7D-807F-E96BD574CAF5}" destId="{E8D9267E-1C18-4F38-A347-B31D1E624FB7}" srcOrd="1" destOrd="0" presId="urn:microsoft.com/office/officeart/2005/8/layout/hList7"/>
    <dgm:cxn modelId="{0A8D7AB2-541A-41EF-B0C6-6BE605230D52}" type="presOf" srcId="{D5418DEF-79FE-4C7D-807F-E96BD574CAF5}" destId="{F9340BA3-77B1-48BA-B7E6-D286080D454B}" srcOrd="0" destOrd="0" presId="urn:microsoft.com/office/officeart/2005/8/layout/hList7"/>
    <dgm:cxn modelId="{13AFB7C5-6DDB-4824-9FAF-789E740DC0BD}" srcId="{A89EA424-605D-4CE0-BC32-13D4B2DA26DA}" destId="{D5418DEF-79FE-4C7D-807F-E96BD574CAF5}" srcOrd="0" destOrd="0" parTransId="{4E57DFC7-577C-402B-9D69-47CC599EE501}" sibTransId="{6F6A2523-F9A8-46C8-A60E-90F36C35FA4A}"/>
    <dgm:cxn modelId="{50CA42D9-EF76-4CF6-8140-DC27E45AA1BA}" type="presOf" srcId="{496E758B-463C-4445-BD3C-53EAB0E079C6}" destId="{8405E49E-07F2-4499-A553-112F7437637C}" srcOrd="1" destOrd="0" presId="urn:microsoft.com/office/officeart/2005/8/layout/hList7"/>
    <dgm:cxn modelId="{3EA5BDED-AAC8-403D-810D-DFD3483E0740}" type="presOf" srcId="{AE7BC39E-E2C6-43E5-8FA8-08CFA3B965F4}" destId="{CC915F96-01F5-49B4-945F-846DBE62CF8A}" srcOrd="1" destOrd="0" presId="urn:microsoft.com/office/officeart/2005/8/layout/hList7"/>
    <dgm:cxn modelId="{9C8898CC-0B5F-4EA5-A3AA-581C0E8AD4C8}" type="presParOf" srcId="{A4577CD6-D13F-4411-8EB8-FC2BBEA23F4F}" destId="{6850885F-7A52-4C5A-9AD5-BF2F847F2464}" srcOrd="0" destOrd="0" presId="urn:microsoft.com/office/officeart/2005/8/layout/hList7"/>
    <dgm:cxn modelId="{F9BA506D-3936-4396-A10C-7E6C265831BF}" type="presParOf" srcId="{A4577CD6-D13F-4411-8EB8-FC2BBEA23F4F}" destId="{5B513E35-57EF-459A-8EE6-D741F1217C91}" srcOrd="1" destOrd="0" presId="urn:microsoft.com/office/officeart/2005/8/layout/hList7"/>
    <dgm:cxn modelId="{7FA5BC96-4266-458A-9BF0-E5696A5C0873}" type="presParOf" srcId="{5B513E35-57EF-459A-8EE6-D741F1217C91}" destId="{AD7B5FCB-8342-4933-AB91-112F9EE58658}" srcOrd="0" destOrd="0" presId="urn:microsoft.com/office/officeart/2005/8/layout/hList7"/>
    <dgm:cxn modelId="{0D9200E3-DADC-43D6-B835-6757E007B8C3}" type="presParOf" srcId="{AD7B5FCB-8342-4933-AB91-112F9EE58658}" destId="{F9340BA3-77B1-48BA-B7E6-D286080D454B}" srcOrd="0" destOrd="0" presId="urn:microsoft.com/office/officeart/2005/8/layout/hList7"/>
    <dgm:cxn modelId="{CD72C8C5-C4EE-45DD-A349-EDA621CC12EF}" type="presParOf" srcId="{AD7B5FCB-8342-4933-AB91-112F9EE58658}" destId="{E8D9267E-1C18-4F38-A347-B31D1E624FB7}" srcOrd="1" destOrd="0" presId="urn:microsoft.com/office/officeart/2005/8/layout/hList7"/>
    <dgm:cxn modelId="{43C45E89-8F9C-4EEE-A6E3-9C795652949F}" type="presParOf" srcId="{AD7B5FCB-8342-4933-AB91-112F9EE58658}" destId="{E2FBDD4B-9E5E-4696-9C0A-793F39930378}" srcOrd="2" destOrd="0" presId="urn:microsoft.com/office/officeart/2005/8/layout/hList7"/>
    <dgm:cxn modelId="{B668B92E-7E9B-463A-A27A-27C33AE4F456}" type="presParOf" srcId="{AD7B5FCB-8342-4933-AB91-112F9EE58658}" destId="{FF4894D0-36B6-4AFF-A03C-79E57CEECAAD}" srcOrd="3" destOrd="0" presId="urn:microsoft.com/office/officeart/2005/8/layout/hList7"/>
    <dgm:cxn modelId="{29358CC8-00B8-4DF7-8A17-3A6AD2C90D56}" type="presParOf" srcId="{5B513E35-57EF-459A-8EE6-D741F1217C91}" destId="{7F5EAF97-137D-4C30-8A78-E092A4DCAF6E}" srcOrd="1" destOrd="0" presId="urn:microsoft.com/office/officeart/2005/8/layout/hList7"/>
    <dgm:cxn modelId="{7380DC89-4E50-4DD2-8DF2-211121FD0C28}" type="presParOf" srcId="{5B513E35-57EF-459A-8EE6-D741F1217C91}" destId="{FFB3496C-42CA-44B8-9EF9-76AFF5279126}" srcOrd="2" destOrd="0" presId="urn:microsoft.com/office/officeart/2005/8/layout/hList7"/>
    <dgm:cxn modelId="{07688E35-E5B8-402F-BE1B-015CD0D2665C}" type="presParOf" srcId="{FFB3496C-42CA-44B8-9EF9-76AFF5279126}" destId="{2E601BAB-0CBA-470A-83A8-8454A2971D85}" srcOrd="0" destOrd="0" presId="urn:microsoft.com/office/officeart/2005/8/layout/hList7"/>
    <dgm:cxn modelId="{45FBA87C-32C6-425F-894B-D0226FC3BCCF}" type="presParOf" srcId="{FFB3496C-42CA-44B8-9EF9-76AFF5279126}" destId="{8405E49E-07F2-4499-A553-112F7437637C}" srcOrd="1" destOrd="0" presId="urn:microsoft.com/office/officeart/2005/8/layout/hList7"/>
    <dgm:cxn modelId="{857F261A-0035-4771-B5FE-8764C7577314}" type="presParOf" srcId="{FFB3496C-42CA-44B8-9EF9-76AFF5279126}" destId="{857525DB-0DB6-49D4-A4A5-9A216E1E0CE4}" srcOrd="2" destOrd="0" presId="urn:microsoft.com/office/officeart/2005/8/layout/hList7"/>
    <dgm:cxn modelId="{348D0E0B-28C2-4DD5-8289-197E82D00AC5}" type="presParOf" srcId="{FFB3496C-42CA-44B8-9EF9-76AFF5279126}" destId="{85C4059D-6454-49EF-9373-181BD7D77F4E}" srcOrd="3" destOrd="0" presId="urn:microsoft.com/office/officeart/2005/8/layout/hList7"/>
    <dgm:cxn modelId="{29C73217-795B-4E1B-9319-9C01E136B4B4}" type="presParOf" srcId="{5B513E35-57EF-459A-8EE6-D741F1217C91}" destId="{A3CDC3BF-35F7-4E97-A831-306E15A9D717}" srcOrd="3" destOrd="0" presId="urn:microsoft.com/office/officeart/2005/8/layout/hList7"/>
    <dgm:cxn modelId="{FE1C8F6A-1C9B-48E0-A21A-27E4E1639832}" type="presParOf" srcId="{5B513E35-57EF-459A-8EE6-D741F1217C91}" destId="{FA9942DE-5C52-43E2-870B-913E2E492C42}" srcOrd="4" destOrd="0" presId="urn:microsoft.com/office/officeart/2005/8/layout/hList7"/>
    <dgm:cxn modelId="{369ADC13-37FD-4473-966A-0E386799DCAC}" type="presParOf" srcId="{FA9942DE-5C52-43E2-870B-913E2E492C42}" destId="{B9055DFE-3A07-4D31-989C-BC7B3416782B}" srcOrd="0" destOrd="0" presId="urn:microsoft.com/office/officeart/2005/8/layout/hList7"/>
    <dgm:cxn modelId="{8B8817A7-E94C-4D4B-A2DA-5C99A63119BB}" type="presParOf" srcId="{FA9942DE-5C52-43E2-870B-913E2E492C42}" destId="{CC915F96-01F5-49B4-945F-846DBE62CF8A}" srcOrd="1" destOrd="0" presId="urn:microsoft.com/office/officeart/2005/8/layout/hList7"/>
    <dgm:cxn modelId="{36F2E88D-5785-42DF-95CB-26360791CE63}" type="presParOf" srcId="{FA9942DE-5C52-43E2-870B-913E2E492C42}" destId="{D078CA3D-1F9F-4ED9-9214-CE9273B88C54}" srcOrd="2" destOrd="0" presId="urn:microsoft.com/office/officeart/2005/8/layout/hList7"/>
    <dgm:cxn modelId="{FF090692-8056-42DF-A7D3-0A006336723D}" type="presParOf" srcId="{FA9942DE-5C52-43E2-870B-913E2E492C42}" destId="{A7B18FFC-956B-4F2E-A63E-B3F8382B6166}"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E80EDC-0DDA-46A0-8CE2-95F04AC74287}">
      <dsp:nvSpPr>
        <dsp:cNvPr id="0" name=""/>
        <dsp:cNvSpPr/>
      </dsp:nvSpPr>
      <dsp:spPr>
        <a:xfrm>
          <a:off x="0" y="3490581"/>
          <a:ext cx="5913437" cy="1145686"/>
        </a:xfrm>
        <a:prstGeom prst="rect">
          <a:avLst/>
        </a:prstGeom>
        <a:gradFill rotWithShape="0">
          <a:gsLst>
            <a:gs pos="0">
              <a:schemeClr val="accent5">
                <a:hueOff val="0"/>
                <a:satOff val="0"/>
                <a:lumOff val="0"/>
                <a:alphaOff val="0"/>
                <a:tint val="98000"/>
                <a:satMod val="110000"/>
                <a:lumMod val="104000"/>
              </a:schemeClr>
            </a:gs>
            <a:gs pos="69000">
              <a:schemeClr val="accent5">
                <a:hueOff val="0"/>
                <a:satOff val="0"/>
                <a:lumOff val="0"/>
                <a:alphaOff val="0"/>
                <a:shade val="88000"/>
                <a:satMod val="130000"/>
                <a:lumMod val="92000"/>
              </a:schemeClr>
            </a:gs>
            <a:gs pos="100000">
              <a:schemeClr val="accent5">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AU" sz="1400" kern="1200" dirty="0"/>
            <a:t>On becoming mother, a woman’s subjectivity is split (Gilbert, Denson &amp; Weidmann, 2022), which is inherently problematic for feminist critique.  The emergence of matricentric feminism begins to ameliorate this perceived loss of whole self (</a:t>
          </a:r>
          <a:r>
            <a:rPr lang="en-AU" sz="1400" kern="1200" dirty="0" err="1"/>
            <a:t>Bueskens</a:t>
          </a:r>
          <a:r>
            <a:rPr lang="en-AU" sz="1400" kern="1200" dirty="0"/>
            <a:t>, 2018).</a:t>
          </a:r>
        </a:p>
      </dsp:txBody>
      <dsp:txXfrm>
        <a:off x="0" y="3490581"/>
        <a:ext cx="5913437" cy="1145686"/>
      </dsp:txXfrm>
    </dsp:sp>
    <dsp:sp modelId="{1D167E18-583E-49C0-A711-D426165EFC97}">
      <dsp:nvSpPr>
        <dsp:cNvPr id="0" name=""/>
        <dsp:cNvSpPr/>
      </dsp:nvSpPr>
      <dsp:spPr>
        <a:xfrm rot="10800000">
          <a:off x="0" y="1745700"/>
          <a:ext cx="5913437" cy="1762066"/>
        </a:xfrm>
        <a:prstGeom prst="upArrowCallout">
          <a:avLst/>
        </a:prstGeom>
        <a:gradFill rotWithShape="0">
          <a:gsLst>
            <a:gs pos="0">
              <a:schemeClr val="accent5">
                <a:hueOff val="-842315"/>
                <a:satOff val="-3972"/>
                <a:lumOff val="980"/>
                <a:alphaOff val="0"/>
                <a:tint val="98000"/>
                <a:satMod val="110000"/>
                <a:lumMod val="104000"/>
              </a:schemeClr>
            </a:gs>
            <a:gs pos="69000">
              <a:schemeClr val="accent5">
                <a:hueOff val="-842315"/>
                <a:satOff val="-3972"/>
                <a:lumOff val="980"/>
                <a:alphaOff val="0"/>
                <a:shade val="88000"/>
                <a:satMod val="130000"/>
                <a:lumMod val="92000"/>
              </a:schemeClr>
            </a:gs>
            <a:gs pos="100000">
              <a:schemeClr val="accent5">
                <a:hueOff val="-842315"/>
                <a:satOff val="-3972"/>
                <a:lumOff val="98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AU" sz="1400" kern="1200"/>
            <a:t>Matricentric/Maternal feminisms spring from this context. </a:t>
          </a:r>
          <a:endParaRPr lang="en-US" sz="1400" kern="1200"/>
        </a:p>
      </dsp:txBody>
      <dsp:txXfrm rot="10800000">
        <a:off x="0" y="1745700"/>
        <a:ext cx="5913437" cy="1144938"/>
      </dsp:txXfrm>
    </dsp:sp>
    <dsp:sp modelId="{FF1841BE-6A3A-4DCC-96C5-750F559D2403}">
      <dsp:nvSpPr>
        <dsp:cNvPr id="0" name=""/>
        <dsp:cNvSpPr/>
      </dsp:nvSpPr>
      <dsp:spPr>
        <a:xfrm rot="10800000">
          <a:off x="0" y="819"/>
          <a:ext cx="5913437" cy="1762066"/>
        </a:xfrm>
        <a:prstGeom prst="upArrowCallout">
          <a:avLst/>
        </a:prstGeom>
        <a:gradFill rotWithShape="0">
          <a:gsLst>
            <a:gs pos="0">
              <a:schemeClr val="accent5">
                <a:hueOff val="-1684631"/>
                <a:satOff val="-7944"/>
                <a:lumOff val="1960"/>
                <a:alphaOff val="0"/>
                <a:tint val="98000"/>
                <a:satMod val="110000"/>
                <a:lumMod val="104000"/>
              </a:schemeClr>
            </a:gs>
            <a:gs pos="69000">
              <a:schemeClr val="accent5">
                <a:hueOff val="-1684631"/>
                <a:satOff val="-7944"/>
                <a:lumOff val="1960"/>
                <a:alphaOff val="0"/>
                <a:shade val="88000"/>
                <a:satMod val="130000"/>
                <a:lumMod val="92000"/>
              </a:schemeClr>
            </a:gs>
            <a:gs pos="100000">
              <a:schemeClr val="accent5">
                <a:hueOff val="-1684631"/>
                <a:satOff val="-7944"/>
                <a:lumOff val="196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AU" sz="1400" kern="1200"/>
            <a:t>Along with  artists such Laderman Ukeles, writers such as Adrienne Rich contributed to carving out a place for mothering/motherhood in Feminist discourse, The broader philosophical context of the second half of the 20</a:t>
          </a:r>
          <a:r>
            <a:rPr lang="en-AU" sz="1400" kern="1200" baseline="30000"/>
            <a:t>th</a:t>
          </a:r>
          <a:r>
            <a:rPr lang="en-AU" sz="1400" kern="1200"/>
            <a:t> century contributes to the establishment of this space for mothers within critical theory and practice</a:t>
          </a:r>
          <a:endParaRPr lang="en-US" sz="1400" kern="1200"/>
        </a:p>
      </dsp:txBody>
      <dsp:txXfrm rot="10800000">
        <a:off x="0" y="819"/>
        <a:ext cx="5913437" cy="11449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43B63A-D76B-4CED-BE65-D609CE971228}">
      <dsp:nvSpPr>
        <dsp:cNvPr id="0" name=""/>
        <dsp:cNvSpPr/>
      </dsp:nvSpPr>
      <dsp:spPr>
        <a:xfrm>
          <a:off x="572" y="1947"/>
          <a:ext cx="4983935" cy="1090110"/>
        </a:xfrm>
        <a:prstGeom prst="roundRect">
          <a:avLst>
            <a:gd name="adj" fmla="val 10000"/>
          </a:avLst>
        </a:prstGeom>
        <a:solidFill>
          <a:schemeClr val="accent2">
            <a:hueOff val="0"/>
            <a:satOff val="0"/>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r>
            <a:rPr lang="en-AU" sz="4500" kern="1200" dirty="0"/>
            <a:t>Proposed Structure</a:t>
          </a:r>
        </a:p>
      </dsp:txBody>
      <dsp:txXfrm>
        <a:off x="32500" y="33875"/>
        <a:ext cx="4920079" cy="1026254"/>
      </dsp:txXfrm>
    </dsp:sp>
    <dsp:sp modelId="{9E7777C4-D27F-4FF6-A5E6-EDA071141ABD}">
      <dsp:nvSpPr>
        <dsp:cNvPr id="0" name=""/>
        <dsp:cNvSpPr/>
      </dsp:nvSpPr>
      <dsp:spPr>
        <a:xfrm>
          <a:off x="572" y="1180251"/>
          <a:ext cx="3255661" cy="1090110"/>
        </a:xfrm>
        <a:prstGeom prst="roundRect">
          <a:avLst>
            <a:gd name="adj" fmla="val 10000"/>
          </a:avLst>
        </a:prstGeom>
        <a:solidFill>
          <a:schemeClr val="accent2">
            <a:hueOff val="0"/>
            <a:satOff val="0"/>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AU" sz="3000" kern="1200" dirty="0"/>
            <a:t>Inquiry 1</a:t>
          </a:r>
        </a:p>
      </dsp:txBody>
      <dsp:txXfrm>
        <a:off x="32500" y="1212179"/>
        <a:ext cx="3191805" cy="1026254"/>
      </dsp:txXfrm>
    </dsp:sp>
    <dsp:sp modelId="{DA9E745A-5806-444C-A28A-31870113FA3F}">
      <dsp:nvSpPr>
        <dsp:cNvPr id="0" name=""/>
        <dsp:cNvSpPr/>
      </dsp:nvSpPr>
      <dsp:spPr>
        <a:xfrm>
          <a:off x="572" y="2358554"/>
          <a:ext cx="1594349" cy="1090110"/>
        </a:xfrm>
        <a:prstGeom prst="roundRect">
          <a:avLst>
            <a:gd name="adj" fmla="val 10000"/>
          </a:avLst>
        </a:prstGeom>
        <a:solidFill>
          <a:schemeClr val="accent2">
            <a:hueOff val="0"/>
            <a:satOff val="0"/>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AU" sz="1300" kern="1200" dirty="0"/>
            <a:t>Visual Research</a:t>
          </a:r>
        </a:p>
        <a:p>
          <a:pPr marL="0" lvl="0" indent="0" algn="ctr" defTabSz="577850">
            <a:lnSpc>
              <a:spcPct val="90000"/>
            </a:lnSpc>
            <a:spcBef>
              <a:spcPct val="0"/>
            </a:spcBef>
            <a:spcAft>
              <a:spcPct val="35000"/>
            </a:spcAft>
            <a:buNone/>
          </a:pPr>
          <a:r>
            <a:rPr lang="en-AU" sz="1300" kern="1200" dirty="0"/>
            <a:t>Participatory Arts-Based Research leading to exhibition</a:t>
          </a:r>
        </a:p>
      </dsp:txBody>
      <dsp:txXfrm>
        <a:off x="32500" y="2390482"/>
        <a:ext cx="1530493" cy="1026254"/>
      </dsp:txXfrm>
    </dsp:sp>
    <dsp:sp modelId="{2A6D8ECB-EA63-484C-9902-6982282615B5}">
      <dsp:nvSpPr>
        <dsp:cNvPr id="0" name=""/>
        <dsp:cNvSpPr/>
      </dsp:nvSpPr>
      <dsp:spPr>
        <a:xfrm>
          <a:off x="1661884" y="2358554"/>
          <a:ext cx="1594349" cy="1090110"/>
        </a:xfrm>
        <a:prstGeom prst="roundRect">
          <a:avLst>
            <a:gd name="adj" fmla="val 10000"/>
          </a:avLst>
        </a:prstGeom>
        <a:solidFill>
          <a:schemeClr val="accent2">
            <a:hueOff val="0"/>
            <a:satOff val="0"/>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AU" sz="1300" kern="1200" dirty="0"/>
            <a:t>Narrative Inquiry parallel to visual research </a:t>
          </a:r>
        </a:p>
      </dsp:txBody>
      <dsp:txXfrm>
        <a:off x="1693812" y="2390482"/>
        <a:ext cx="1530493" cy="1026254"/>
      </dsp:txXfrm>
    </dsp:sp>
    <dsp:sp modelId="{938FCD2C-9E93-4A6B-A22E-40C283DD475E}">
      <dsp:nvSpPr>
        <dsp:cNvPr id="0" name=""/>
        <dsp:cNvSpPr/>
      </dsp:nvSpPr>
      <dsp:spPr>
        <a:xfrm>
          <a:off x="3390158" y="1180251"/>
          <a:ext cx="1594349" cy="1090110"/>
        </a:xfrm>
        <a:prstGeom prst="roundRect">
          <a:avLst>
            <a:gd name="adj" fmla="val 10000"/>
          </a:avLst>
        </a:prstGeom>
        <a:solidFill>
          <a:schemeClr val="accent2">
            <a:hueOff val="0"/>
            <a:satOff val="0"/>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AU" sz="3000" kern="1200" dirty="0"/>
            <a:t>Inquiry 2</a:t>
          </a:r>
        </a:p>
      </dsp:txBody>
      <dsp:txXfrm>
        <a:off x="3422086" y="1212179"/>
        <a:ext cx="1530493" cy="1026254"/>
      </dsp:txXfrm>
    </dsp:sp>
    <dsp:sp modelId="{8E9FCE66-BBBD-4826-A7DE-875AC025D17F}">
      <dsp:nvSpPr>
        <dsp:cNvPr id="0" name=""/>
        <dsp:cNvSpPr/>
      </dsp:nvSpPr>
      <dsp:spPr>
        <a:xfrm>
          <a:off x="3390158" y="2358554"/>
          <a:ext cx="1594349" cy="1090110"/>
        </a:xfrm>
        <a:prstGeom prst="roundRect">
          <a:avLst>
            <a:gd name="adj" fmla="val 10000"/>
          </a:avLst>
        </a:prstGeom>
        <a:solidFill>
          <a:schemeClr val="accent2">
            <a:hueOff val="0"/>
            <a:satOff val="0"/>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AU" sz="1300" kern="1200" dirty="0"/>
            <a:t>Reflexive Autoethnographic inquiry using arts-based methods</a:t>
          </a:r>
        </a:p>
      </dsp:txBody>
      <dsp:txXfrm>
        <a:off x="3422086" y="2390482"/>
        <a:ext cx="1530493" cy="102625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9FEDC2-2AB3-4DC7-A255-384FCE43A683}">
      <dsp:nvSpPr>
        <dsp:cNvPr id="0" name=""/>
        <dsp:cNvSpPr/>
      </dsp:nvSpPr>
      <dsp:spPr>
        <a:xfrm>
          <a:off x="3001" y="243638"/>
          <a:ext cx="2926333" cy="518400"/>
        </a:xfrm>
        <a:prstGeom prst="rect">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AU" sz="1800" kern="1200" dirty="0"/>
            <a:t>Participants</a:t>
          </a:r>
        </a:p>
      </dsp:txBody>
      <dsp:txXfrm>
        <a:off x="3001" y="243638"/>
        <a:ext cx="2926333" cy="518400"/>
      </dsp:txXfrm>
    </dsp:sp>
    <dsp:sp modelId="{730B7A0A-B381-49E9-8E62-9F6EFBAAEEF7}">
      <dsp:nvSpPr>
        <dsp:cNvPr id="0" name=""/>
        <dsp:cNvSpPr/>
      </dsp:nvSpPr>
      <dsp:spPr>
        <a:xfrm>
          <a:off x="3001" y="762038"/>
          <a:ext cx="2926333" cy="2717550"/>
        </a:xfrm>
        <a:prstGeom prst="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AU" sz="1800" kern="1200" dirty="0"/>
            <a:t>20-30 Mother-artist-academics</a:t>
          </a:r>
        </a:p>
        <a:p>
          <a:pPr marL="171450" lvl="1" indent="-171450" algn="l" defTabSz="800100">
            <a:lnSpc>
              <a:spcPct val="90000"/>
            </a:lnSpc>
            <a:spcBef>
              <a:spcPct val="0"/>
            </a:spcBef>
            <a:spcAft>
              <a:spcPct val="15000"/>
            </a:spcAft>
            <a:buChar char="•"/>
          </a:pPr>
          <a:r>
            <a:rPr lang="en-AU" sz="1800" kern="1200" dirty="0"/>
            <a:t>Having been in an academic role whilst being primary carer for at least one child and having a professional creative practice in the visual arts</a:t>
          </a:r>
        </a:p>
        <a:p>
          <a:pPr marL="171450" lvl="1" indent="-171450" algn="l" defTabSz="800100">
            <a:lnSpc>
              <a:spcPct val="90000"/>
            </a:lnSpc>
            <a:spcBef>
              <a:spcPct val="0"/>
            </a:spcBef>
            <a:spcAft>
              <a:spcPct val="15000"/>
            </a:spcAft>
            <a:buChar char="•"/>
          </a:pPr>
          <a:r>
            <a:rPr lang="en-AU" sz="1800" kern="1200" dirty="0"/>
            <a:t>Western Australian context</a:t>
          </a:r>
        </a:p>
      </dsp:txBody>
      <dsp:txXfrm>
        <a:off x="3001" y="762038"/>
        <a:ext cx="2926333" cy="2717550"/>
      </dsp:txXfrm>
    </dsp:sp>
    <dsp:sp modelId="{712C595F-C116-4096-BF4A-2BC72F0F5E1A}">
      <dsp:nvSpPr>
        <dsp:cNvPr id="0" name=""/>
        <dsp:cNvSpPr/>
      </dsp:nvSpPr>
      <dsp:spPr>
        <a:xfrm>
          <a:off x="3339020" y="243638"/>
          <a:ext cx="2926333" cy="518400"/>
        </a:xfrm>
        <a:prstGeom prst="rect">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AU" sz="1800" kern="1200" dirty="0"/>
            <a:t>Recruitment</a:t>
          </a:r>
        </a:p>
      </dsp:txBody>
      <dsp:txXfrm>
        <a:off x="3339020" y="243638"/>
        <a:ext cx="2926333" cy="518400"/>
      </dsp:txXfrm>
    </dsp:sp>
    <dsp:sp modelId="{1CE72FCE-68CE-409B-92E7-CD44A6CFCF6A}">
      <dsp:nvSpPr>
        <dsp:cNvPr id="0" name=""/>
        <dsp:cNvSpPr/>
      </dsp:nvSpPr>
      <dsp:spPr>
        <a:xfrm>
          <a:off x="3339020" y="762038"/>
          <a:ext cx="2926333" cy="2717550"/>
        </a:xfrm>
        <a:prstGeom prst="rect">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AU" sz="1800" kern="1200" dirty="0"/>
            <a:t>Professional networks with Curtin and other WA Universities</a:t>
          </a:r>
        </a:p>
        <a:p>
          <a:pPr marL="171450" lvl="1" indent="-171450" algn="l" defTabSz="800100">
            <a:lnSpc>
              <a:spcPct val="90000"/>
            </a:lnSpc>
            <a:spcBef>
              <a:spcPct val="0"/>
            </a:spcBef>
            <a:spcAft>
              <a:spcPct val="15000"/>
            </a:spcAft>
            <a:buChar char="•"/>
          </a:pPr>
          <a:r>
            <a:rPr lang="en-AU" sz="1800" kern="1200" dirty="0" err="1"/>
            <a:t>Artsource</a:t>
          </a:r>
          <a:r>
            <a:rPr lang="en-AU" sz="1800" kern="1200" dirty="0"/>
            <a:t> (Professional body for artists in WA)</a:t>
          </a:r>
        </a:p>
      </dsp:txBody>
      <dsp:txXfrm>
        <a:off x="3339020" y="762038"/>
        <a:ext cx="2926333" cy="2717550"/>
      </dsp:txXfrm>
    </dsp:sp>
    <dsp:sp modelId="{C93CDA1D-DEEC-4CA5-8941-CBE96747ACA8}">
      <dsp:nvSpPr>
        <dsp:cNvPr id="0" name=""/>
        <dsp:cNvSpPr/>
      </dsp:nvSpPr>
      <dsp:spPr>
        <a:xfrm>
          <a:off x="6675040" y="243638"/>
          <a:ext cx="2926333" cy="518400"/>
        </a:xfrm>
        <a:prstGeom prst="rect">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AU" sz="1800" kern="1200" dirty="0"/>
            <a:t>Interviews</a:t>
          </a:r>
        </a:p>
      </dsp:txBody>
      <dsp:txXfrm>
        <a:off x="6675040" y="243638"/>
        <a:ext cx="2926333" cy="518400"/>
      </dsp:txXfrm>
    </dsp:sp>
    <dsp:sp modelId="{5E6339E7-E1DB-43F3-BA9D-B81678FBE28D}">
      <dsp:nvSpPr>
        <dsp:cNvPr id="0" name=""/>
        <dsp:cNvSpPr/>
      </dsp:nvSpPr>
      <dsp:spPr>
        <a:xfrm>
          <a:off x="6675040" y="762038"/>
          <a:ext cx="2926333" cy="2717550"/>
        </a:xfrm>
        <a:prstGeom prst="rect">
          <a:avLst/>
        </a:prstGeom>
        <a:solidFill>
          <a:schemeClr val="accent4">
            <a:tint val="40000"/>
            <a:alpha val="90000"/>
            <a:hueOff val="0"/>
            <a:satOff val="0"/>
            <a:lumOff val="0"/>
            <a:alphaOff val="0"/>
          </a:schemeClr>
        </a:solidFill>
        <a:ln w="1587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AU" sz="1800" kern="1200" dirty="0"/>
            <a:t>Initial demographic survey</a:t>
          </a:r>
        </a:p>
        <a:p>
          <a:pPr marL="171450" lvl="1" indent="-171450" algn="l" defTabSz="800100">
            <a:lnSpc>
              <a:spcPct val="90000"/>
            </a:lnSpc>
            <a:spcBef>
              <a:spcPct val="0"/>
            </a:spcBef>
            <a:spcAft>
              <a:spcPct val="15000"/>
            </a:spcAft>
            <a:buChar char="•"/>
          </a:pPr>
          <a:r>
            <a:rPr lang="en-AU" sz="1800" kern="1200" dirty="0"/>
            <a:t>Semi-structured interviews (recorded and transcribed)</a:t>
          </a:r>
        </a:p>
        <a:p>
          <a:pPr marL="171450" lvl="1" indent="-171450" algn="l" defTabSz="800100">
            <a:lnSpc>
              <a:spcPct val="90000"/>
            </a:lnSpc>
            <a:spcBef>
              <a:spcPct val="0"/>
            </a:spcBef>
            <a:spcAft>
              <a:spcPct val="15000"/>
            </a:spcAft>
            <a:buChar char="•"/>
          </a:pPr>
          <a:r>
            <a:rPr lang="en-AU" sz="1800" kern="1200" dirty="0"/>
            <a:t>Coding of interview data to inform artwork created in response </a:t>
          </a:r>
        </a:p>
        <a:p>
          <a:pPr marL="171450" lvl="1" indent="-171450" algn="l" defTabSz="800100">
            <a:lnSpc>
              <a:spcPct val="90000"/>
            </a:lnSpc>
            <a:spcBef>
              <a:spcPct val="0"/>
            </a:spcBef>
            <a:spcAft>
              <a:spcPct val="15000"/>
            </a:spcAft>
            <a:buChar char="•"/>
          </a:pPr>
          <a:r>
            <a:rPr lang="en-AU" sz="1800" kern="1200" dirty="0"/>
            <a:t>Co-construction of project leading to exhibition and catalogue</a:t>
          </a:r>
        </a:p>
      </dsp:txBody>
      <dsp:txXfrm>
        <a:off x="6675040" y="762038"/>
        <a:ext cx="2926333" cy="27175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CD01E8-841C-4D29-B086-D51BB5A0672D}">
      <dsp:nvSpPr>
        <dsp:cNvPr id="0" name=""/>
        <dsp:cNvSpPr/>
      </dsp:nvSpPr>
      <dsp:spPr>
        <a:xfrm>
          <a:off x="0" y="155843"/>
          <a:ext cx="5913437" cy="2141100"/>
        </a:xfrm>
        <a:prstGeom prst="roundRect">
          <a:avLst/>
        </a:prstGeom>
        <a:gradFill rotWithShape="0">
          <a:gsLst>
            <a:gs pos="0">
              <a:schemeClr val="accent2">
                <a:hueOff val="0"/>
                <a:satOff val="0"/>
                <a:lumOff val="0"/>
                <a:alphaOff val="0"/>
                <a:tint val="98000"/>
                <a:satMod val="110000"/>
                <a:lumMod val="104000"/>
              </a:schemeClr>
            </a:gs>
            <a:gs pos="69000">
              <a:schemeClr val="accent2">
                <a:hueOff val="0"/>
                <a:satOff val="0"/>
                <a:lumOff val="0"/>
                <a:alphaOff val="0"/>
                <a:shade val="88000"/>
                <a:satMod val="130000"/>
                <a:lumMod val="92000"/>
              </a:schemeClr>
            </a:gs>
            <a:gs pos="100000">
              <a:schemeClr val="accent2">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AU" sz="1500" kern="1200"/>
            <a:t>This research has the potential to contribute to the fields of arts-based research, and educational leadership.  By examining the confluence of parenting, academic and creative identities, the study aims to highlight the challenges and opportunities inherent in the intersection of these roles.  It seeks to offer an understanding of how these identities can be successfully integrated in a higher education context, to the benefit of staff, students and institutions, by providing a framework for tertiary institutions that can support others in similar positions of negotiating the intersection of competing commitments and challenges. </a:t>
          </a:r>
          <a:endParaRPr lang="en-US" sz="1500" kern="1200"/>
        </a:p>
      </dsp:txBody>
      <dsp:txXfrm>
        <a:off x="104520" y="260363"/>
        <a:ext cx="5704397" cy="1932060"/>
      </dsp:txXfrm>
    </dsp:sp>
    <dsp:sp modelId="{4CDFBA9A-457E-4A7E-B303-8F031ED78C1C}">
      <dsp:nvSpPr>
        <dsp:cNvPr id="0" name=""/>
        <dsp:cNvSpPr/>
      </dsp:nvSpPr>
      <dsp:spPr>
        <a:xfrm>
          <a:off x="0" y="2340143"/>
          <a:ext cx="5913437" cy="2141100"/>
        </a:xfrm>
        <a:prstGeom prst="roundRect">
          <a:avLst/>
        </a:prstGeom>
        <a:gradFill rotWithShape="0">
          <a:gsLst>
            <a:gs pos="0">
              <a:schemeClr val="accent2">
                <a:hueOff val="-3392975"/>
                <a:satOff val="11185"/>
                <a:lumOff val="11961"/>
                <a:alphaOff val="0"/>
                <a:tint val="98000"/>
                <a:satMod val="110000"/>
                <a:lumMod val="104000"/>
              </a:schemeClr>
            </a:gs>
            <a:gs pos="69000">
              <a:schemeClr val="accent2">
                <a:hueOff val="-3392975"/>
                <a:satOff val="11185"/>
                <a:lumOff val="11961"/>
                <a:alphaOff val="0"/>
                <a:shade val="88000"/>
                <a:satMod val="130000"/>
                <a:lumMod val="92000"/>
              </a:schemeClr>
            </a:gs>
            <a:gs pos="100000">
              <a:schemeClr val="accent2">
                <a:hueOff val="-3392975"/>
                <a:satOff val="11185"/>
                <a:lumOff val="11961"/>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AU" sz="1500" kern="1200" dirty="0"/>
            <a:t>The production of non-traditional research outputs in ABR further enhances the significance of this project by expanding the ways in which research findings can be shared and understood, contributing to discourse around ABR in an Australian context, engaging new audiences and enhancing the reliability of findings through adhering to the quality criteria for Arts-Based Research that has been established by Chilton and Levy (2014).</a:t>
          </a:r>
          <a:endParaRPr lang="en-US" sz="1500" kern="1200" dirty="0"/>
        </a:p>
      </dsp:txBody>
      <dsp:txXfrm>
        <a:off x="104520" y="2444663"/>
        <a:ext cx="5704397" cy="193206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BDBD94-0539-48B6-9DC2-8A95680E12C8}">
      <dsp:nvSpPr>
        <dsp:cNvPr id="0" name=""/>
        <dsp:cNvSpPr/>
      </dsp:nvSpPr>
      <dsp:spPr>
        <a:xfrm>
          <a:off x="0" y="49086"/>
          <a:ext cx="9604375" cy="608400"/>
        </a:xfrm>
        <a:prstGeom prst="roundRect">
          <a:avLst/>
        </a:prstGeom>
        <a:gradFill rotWithShape="0">
          <a:gsLst>
            <a:gs pos="0">
              <a:schemeClr val="accent4">
                <a:hueOff val="0"/>
                <a:satOff val="0"/>
                <a:lumOff val="0"/>
                <a:alphaOff val="0"/>
                <a:tint val="98000"/>
                <a:satMod val="110000"/>
                <a:lumMod val="104000"/>
              </a:schemeClr>
            </a:gs>
            <a:gs pos="69000">
              <a:schemeClr val="accent4">
                <a:hueOff val="0"/>
                <a:satOff val="0"/>
                <a:lumOff val="0"/>
                <a:alphaOff val="0"/>
                <a:shade val="88000"/>
                <a:satMod val="130000"/>
                <a:lumMod val="92000"/>
              </a:schemeClr>
            </a:gs>
            <a:gs pos="100000">
              <a:schemeClr val="accent4">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Ethical considerations</a:t>
          </a:r>
        </a:p>
      </dsp:txBody>
      <dsp:txXfrm>
        <a:off x="29700" y="78786"/>
        <a:ext cx="9544975" cy="549000"/>
      </dsp:txXfrm>
    </dsp:sp>
    <dsp:sp modelId="{B0E7F2E7-774B-446D-8D16-9CC3131785C4}">
      <dsp:nvSpPr>
        <dsp:cNvPr id="0" name=""/>
        <dsp:cNvSpPr/>
      </dsp:nvSpPr>
      <dsp:spPr>
        <a:xfrm>
          <a:off x="0" y="703566"/>
          <a:ext cx="9604375" cy="608400"/>
        </a:xfrm>
        <a:prstGeom prst="roundRect">
          <a:avLst/>
        </a:prstGeom>
        <a:gradFill rotWithShape="0">
          <a:gsLst>
            <a:gs pos="0">
              <a:schemeClr val="accent4">
                <a:hueOff val="0"/>
                <a:satOff val="0"/>
                <a:lumOff val="0"/>
                <a:alphaOff val="0"/>
                <a:tint val="98000"/>
                <a:satMod val="110000"/>
                <a:lumMod val="104000"/>
              </a:schemeClr>
            </a:gs>
            <a:gs pos="69000">
              <a:schemeClr val="accent4">
                <a:hueOff val="0"/>
                <a:satOff val="0"/>
                <a:lumOff val="0"/>
                <a:alphaOff val="0"/>
                <a:shade val="88000"/>
                <a:satMod val="130000"/>
                <a:lumMod val="92000"/>
              </a:schemeClr>
            </a:gs>
            <a:gs pos="100000">
              <a:schemeClr val="accent4">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AU" sz="1600" kern="1200"/>
            <a:t>- Informed Consent</a:t>
          </a:r>
          <a:endParaRPr lang="en-US" sz="1600" kern="1200"/>
        </a:p>
      </dsp:txBody>
      <dsp:txXfrm>
        <a:off x="29700" y="733266"/>
        <a:ext cx="9544975" cy="549000"/>
      </dsp:txXfrm>
    </dsp:sp>
    <dsp:sp modelId="{BB88FF26-9500-4AA4-AF9B-9F9E53303607}">
      <dsp:nvSpPr>
        <dsp:cNvPr id="0" name=""/>
        <dsp:cNvSpPr/>
      </dsp:nvSpPr>
      <dsp:spPr>
        <a:xfrm>
          <a:off x="0" y="1358047"/>
          <a:ext cx="9604375" cy="608400"/>
        </a:xfrm>
        <a:prstGeom prst="roundRect">
          <a:avLst/>
        </a:prstGeom>
        <a:gradFill rotWithShape="0">
          <a:gsLst>
            <a:gs pos="0">
              <a:schemeClr val="accent4">
                <a:hueOff val="0"/>
                <a:satOff val="0"/>
                <a:lumOff val="0"/>
                <a:alphaOff val="0"/>
                <a:tint val="98000"/>
                <a:satMod val="110000"/>
                <a:lumMod val="104000"/>
              </a:schemeClr>
            </a:gs>
            <a:gs pos="69000">
              <a:schemeClr val="accent4">
                <a:hueOff val="0"/>
                <a:satOff val="0"/>
                <a:lumOff val="0"/>
                <a:alphaOff val="0"/>
                <a:shade val="88000"/>
                <a:satMod val="130000"/>
                <a:lumMod val="92000"/>
              </a:schemeClr>
            </a:gs>
            <a:gs pos="100000">
              <a:schemeClr val="accent4">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AU" sz="1600" kern="1200" dirty="0"/>
            <a:t>- de-identification of participants in writing </a:t>
          </a:r>
          <a:endParaRPr lang="en-US" sz="1600" kern="1200" dirty="0"/>
        </a:p>
      </dsp:txBody>
      <dsp:txXfrm>
        <a:off x="29700" y="1387747"/>
        <a:ext cx="9544975" cy="549000"/>
      </dsp:txXfrm>
    </dsp:sp>
    <dsp:sp modelId="{AB69FD67-EC94-43F7-839B-C0044394D2F5}">
      <dsp:nvSpPr>
        <dsp:cNvPr id="0" name=""/>
        <dsp:cNvSpPr/>
      </dsp:nvSpPr>
      <dsp:spPr>
        <a:xfrm>
          <a:off x="0" y="2012527"/>
          <a:ext cx="9604375" cy="608400"/>
        </a:xfrm>
        <a:prstGeom prst="roundRect">
          <a:avLst/>
        </a:prstGeom>
        <a:gradFill rotWithShape="0">
          <a:gsLst>
            <a:gs pos="0">
              <a:schemeClr val="accent4">
                <a:hueOff val="0"/>
                <a:satOff val="0"/>
                <a:lumOff val="0"/>
                <a:alphaOff val="0"/>
                <a:tint val="98000"/>
                <a:satMod val="110000"/>
                <a:lumMod val="104000"/>
              </a:schemeClr>
            </a:gs>
            <a:gs pos="69000">
              <a:schemeClr val="accent4">
                <a:hueOff val="0"/>
                <a:satOff val="0"/>
                <a:lumOff val="0"/>
                <a:alphaOff val="0"/>
                <a:shade val="88000"/>
                <a:satMod val="130000"/>
                <a:lumMod val="92000"/>
              </a:schemeClr>
            </a:gs>
            <a:gs pos="100000">
              <a:schemeClr val="accent4">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AU" sz="1600" kern="1200"/>
            <a:t>- securing permission to use images of artworks for research purposes.  Copyright retained by artists.</a:t>
          </a:r>
          <a:endParaRPr lang="en-US" sz="1600" kern="1200"/>
        </a:p>
      </dsp:txBody>
      <dsp:txXfrm>
        <a:off x="29700" y="2042227"/>
        <a:ext cx="9544975" cy="549000"/>
      </dsp:txXfrm>
    </dsp:sp>
    <dsp:sp modelId="{3F7C5BF9-EFAD-4924-B2DA-14C334B2FDEF}">
      <dsp:nvSpPr>
        <dsp:cNvPr id="0" name=""/>
        <dsp:cNvSpPr/>
      </dsp:nvSpPr>
      <dsp:spPr>
        <a:xfrm>
          <a:off x="0" y="2667007"/>
          <a:ext cx="9604375" cy="608400"/>
        </a:xfrm>
        <a:prstGeom prst="roundRect">
          <a:avLst/>
        </a:prstGeom>
        <a:gradFill rotWithShape="0">
          <a:gsLst>
            <a:gs pos="0">
              <a:schemeClr val="accent4">
                <a:hueOff val="0"/>
                <a:satOff val="0"/>
                <a:lumOff val="0"/>
                <a:alphaOff val="0"/>
                <a:tint val="98000"/>
                <a:satMod val="110000"/>
                <a:lumMod val="104000"/>
              </a:schemeClr>
            </a:gs>
            <a:gs pos="69000">
              <a:schemeClr val="accent4">
                <a:hueOff val="0"/>
                <a:satOff val="0"/>
                <a:lumOff val="0"/>
                <a:alphaOff val="0"/>
                <a:shade val="88000"/>
                <a:satMod val="130000"/>
                <a:lumMod val="92000"/>
              </a:schemeClr>
            </a:gs>
            <a:gs pos="100000">
              <a:schemeClr val="accent4">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AU" sz="1600" kern="1200" dirty="0"/>
            <a:t>Guided by International Charter for Ethical Research Involving Children, available through the Australian Institute of Family Studies</a:t>
          </a:r>
        </a:p>
      </dsp:txBody>
      <dsp:txXfrm>
        <a:off x="29700" y="2696707"/>
        <a:ext cx="9544975" cy="5490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3FAE12-420C-4D91-BF11-382D14974053}">
      <dsp:nvSpPr>
        <dsp:cNvPr id="0" name=""/>
        <dsp:cNvSpPr/>
      </dsp:nvSpPr>
      <dsp:spPr>
        <a:xfrm>
          <a:off x="389567" y="2154762"/>
          <a:ext cx="3069649" cy="4207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711200">
            <a:lnSpc>
              <a:spcPct val="90000"/>
            </a:lnSpc>
            <a:spcBef>
              <a:spcPct val="0"/>
            </a:spcBef>
            <a:spcAft>
              <a:spcPct val="35000"/>
            </a:spcAft>
            <a:buNone/>
            <a:defRPr b="1"/>
          </a:pPr>
          <a:r>
            <a:rPr lang="en-US" sz="1600" kern="1200"/>
            <a:t>2025</a:t>
          </a:r>
        </a:p>
      </dsp:txBody>
      <dsp:txXfrm>
        <a:off x="389567" y="2154762"/>
        <a:ext cx="3069649" cy="420724"/>
      </dsp:txXfrm>
    </dsp:sp>
    <dsp:sp modelId="{C7C528FA-95B4-40F1-9BCC-8C7C8FCA0FFB}">
      <dsp:nvSpPr>
        <dsp:cNvPr id="0" name=""/>
        <dsp:cNvSpPr/>
      </dsp:nvSpPr>
      <dsp:spPr>
        <a:xfrm>
          <a:off x="0" y="1787148"/>
          <a:ext cx="9604375" cy="148929"/>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6A367CD-C840-402F-87FA-5E201F42E528}">
      <dsp:nvSpPr>
        <dsp:cNvPr id="0" name=""/>
        <dsp:cNvSpPr/>
      </dsp:nvSpPr>
      <dsp:spPr>
        <a:xfrm>
          <a:off x="236084" y="-155389"/>
          <a:ext cx="3376613" cy="1775760"/>
        </a:xfrm>
        <a:prstGeom prst="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l" defTabSz="533400">
            <a:lnSpc>
              <a:spcPct val="90000"/>
            </a:lnSpc>
            <a:spcBef>
              <a:spcPct val="0"/>
            </a:spcBef>
            <a:spcAft>
              <a:spcPct val="35000"/>
            </a:spcAft>
            <a:buNone/>
          </a:pPr>
          <a:r>
            <a:rPr lang="en-US" sz="1200" kern="1200" dirty="0"/>
            <a:t>M1 – Candidacy Due 27.07.25</a:t>
          </a:r>
        </a:p>
        <a:p>
          <a:pPr marL="0" lvl="0" indent="0" algn="l" defTabSz="533400">
            <a:lnSpc>
              <a:spcPct val="90000"/>
            </a:lnSpc>
            <a:spcBef>
              <a:spcPct val="0"/>
            </a:spcBef>
            <a:spcAft>
              <a:spcPct val="35000"/>
            </a:spcAft>
            <a:buNone/>
          </a:pPr>
          <a:r>
            <a:rPr lang="en-US" sz="1200" kern="1200" dirty="0"/>
            <a:t>Refine Proposal</a:t>
          </a:r>
        </a:p>
        <a:p>
          <a:pPr marL="0" lvl="0" indent="0" algn="l" defTabSz="533400">
            <a:lnSpc>
              <a:spcPct val="90000"/>
            </a:lnSpc>
            <a:spcBef>
              <a:spcPct val="0"/>
            </a:spcBef>
            <a:spcAft>
              <a:spcPct val="35000"/>
            </a:spcAft>
            <a:buNone/>
          </a:pPr>
          <a:r>
            <a:rPr lang="en-US" sz="1200" kern="1200" dirty="0"/>
            <a:t>Apply for Ethics</a:t>
          </a:r>
        </a:p>
        <a:p>
          <a:pPr marL="0" lvl="0" indent="0" algn="l" defTabSz="533400">
            <a:lnSpc>
              <a:spcPct val="90000"/>
            </a:lnSpc>
            <a:spcBef>
              <a:spcPct val="0"/>
            </a:spcBef>
            <a:spcAft>
              <a:spcPct val="35000"/>
            </a:spcAft>
            <a:buNone/>
          </a:pPr>
          <a:r>
            <a:rPr lang="en-US" sz="1200" kern="1200" dirty="0"/>
            <a:t>Develop Literature Review Chapter</a:t>
          </a:r>
        </a:p>
        <a:p>
          <a:pPr marL="0" lvl="0" indent="0" algn="l" defTabSz="533400">
            <a:lnSpc>
              <a:spcPct val="90000"/>
            </a:lnSpc>
            <a:spcBef>
              <a:spcPct val="0"/>
            </a:spcBef>
            <a:spcAft>
              <a:spcPct val="35000"/>
            </a:spcAft>
            <a:buNone/>
          </a:pPr>
          <a:r>
            <a:rPr lang="en-US" sz="1200" kern="1200" dirty="0"/>
            <a:t>Recruit Participants</a:t>
          </a:r>
        </a:p>
        <a:p>
          <a:pPr marL="0" lvl="0" indent="0" algn="l" defTabSz="533400">
            <a:lnSpc>
              <a:spcPct val="90000"/>
            </a:lnSpc>
            <a:spcBef>
              <a:spcPct val="0"/>
            </a:spcBef>
            <a:spcAft>
              <a:spcPct val="35000"/>
            </a:spcAft>
            <a:buNone/>
          </a:pPr>
          <a:r>
            <a:rPr lang="en-US" sz="1200" kern="1200" dirty="0"/>
            <a:t>Develop Autoethnographic Vignettes</a:t>
          </a:r>
        </a:p>
        <a:p>
          <a:pPr marL="0" lvl="0" indent="0" algn="l" defTabSz="533400">
            <a:lnSpc>
              <a:spcPct val="90000"/>
            </a:lnSpc>
            <a:spcBef>
              <a:spcPct val="0"/>
            </a:spcBef>
            <a:spcAft>
              <a:spcPct val="35000"/>
            </a:spcAft>
            <a:buNone/>
          </a:pPr>
          <a:r>
            <a:rPr lang="en-US" sz="1200" kern="1200" dirty="0"/>
            <a:t>Attend AARE</a:t>
          </a:r>
        </a:p>
      </dsp:txBody>
      <dsp:txXfrm>
        <a:off x="236084" y="-155389"/>
        <a:ext cx="3376613" cy="1775760"/>
      </dsp:txXfrm>
    </dsp:sp>
    <dsp:sp modelId="{AFEE63FA-DAC3-419A-80BF-C81514224777}">
      <dsp:nvSpPr>
        <dsp:cNvPr id="0" name=""/>
        <dsp:cNvSpPr/>
      </dsp:nvSpPr>
      <dsp:spPr>
        <a:xfrm>
          <a:off x="1924391" y="1309590"/>
          <a:ext cx="0" cy="632948"/>
        </a:xfrm>
        <a:prstGeom prst="line">
          <a:avLst/>
        </a:prstGeom>
        <a:solidFill>
          <a:schemeClr val="accent2">
            <a:hueOff val="0"/>
            <a:satOff val="0"/>
            <a:lumOff val="0"/>
            <a:alphaOff val="0"/>
          </a:schemeClr>
        </a:solidFill>
        <a:ln w="6350" cap="flat" cmpd="sng" algn="ctr">
          <a:solidFill>
            <a:schemeClr val="accent2">
              <a:hueOff val="0"/>
              <a:satOff val="0"/>
              <a:lumOff val="0"/>
              <a:alphaOff val="0"/>
            </a:schemeClr>
          </a:solidFill>
          <a:prstDash val="dash"/>
        </a:ln>
        <a:effectLst/>
      </dsp:spPr>
      <dsp:style>
        <a:lnRef idx="2">
          <a:scrgbClr r="0" g="0" b="0"/>
        </a:lnRef>
        <a:fillRef idx="1">
          <a:scrgbClr r="0" g="0" b="0"/>
        </a:fillRef>
        <a:effectRef idx="0">
          <a:scrgbClr r="0" g="0" b="0"/>
        </a:effectRef>
        <a:fontRef idx="minor">
          <a:schemeClr val="lt1"/>
        </a:fontRef>
      </dsp:style>
    </dsp:sp>
    <dsp:sp modelId="{88DFD826-3437-4CA1-ABAE-4647ED6D590D}">
      <dsp:nvSpPr>
        <dsp:cNvPr id="0" name=""/>
        <dsp:cNvSpPr/>
      </dsp:nvSpPr>
      <dsp:spPr>
        <a:xfrm>
          <a:off x="2308097" y="1303129"/>
          <a:ext cx="3069649" cy="4207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711200">
            <a:lnSpc>
              <a:spcPct val="90000"/>
            </a:lnSpc>
            <a:spcBef>
              <a:spcPct val="0"/>
            </a:spcBef>
            <a:spcAft>
              <a:spcPct val="35000"/>
            </a:spcAft>
            <a:buNone/>
            <a:defRPr b="1"/>
          </a:pPr>
          <a:r>
            <a:rPr lang="en-US" sz="1600" kern="1200"/>
            <a:t>2026</a:t>
          </a:r>
        </a:p>
      </dsp:txBody>
      <dsp:txXfrm>
        <a:off x="2308097" y="1303129"/>
        <a:ext cx="3069649" cy="420724"/>
      </dsp:txXfrm>
    </dsp:sp>
    <dsp:sp modelId="{7E076431-821E-49EA-8829-296CBCECC33F}">
      <dsp:nvSpPr>
        <dsp:cNvPr id="0" name=""/>
        <dsp:cNvSpPr/>
      </dsp:nvSpPr>
      <dsp:spPr>
        <a:xfrm>
          <a:off x="2154615" y="2569026"/>
          <a:ext cx="3376613" cy="1071242"/>
        </a:xfrm>
        <a:prstGeom prst="rect">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l" defTabSz="533400">
            <a:lnSpc>
              <a:spcPct val="90000"/>
            </a:lnSpc>
            <a:spcBef>
              <a:spcPct val="0"/>
            </a:spcBef>
            <a:spcAft>
              <a:spcPct val="35000"/>
            </a:spcAft>
            <a:buNone/>
          </a:pPr>
          <a:r>
            <a:rPr lang="en-US" sz="1200" kern="1200" dirty="0"/>
            <a:t>Stage 1 Data collection</a:t>
          </a:r>
        </a:p>
        <a:p>
          <a:pPr marL="0" lvl="0" indent="0" algn="l" defTabSz="533400">
            <a:lnSpc>
              <a:spcPct val="90000"/>
            </a:lnSpc>
            <a:spcBef>
              <a:spcPct val="0"/>
            </a:spcBef>
            <a:spcAft>
              <a:spcPct val="35000"/>
            </a:spcAft>
            <a:buNone/>
          </a:pPr>
          <a:r>
            <a:rPr lang="en-US" sz="1200" kern="1200" dirty="0"/>
            <a:t>Semi Structured interviews pre-exhibition</a:t>
          </a:r>
        </a:p>
        <a:p>
          <a:pPr marL="0" lvl="0" indent="0" algn="l" defTabSz="533400">
            <a:lnSpc>
              <a:spcPct val="90000"/>
            </a:lnSpc>
            <a:spcBef>
              <a:spcPct val="0"/>
            </a:spcBef>
            <a:spcAft>
              <a:spcPct val="35000"/>
            </a:spcAft>
            <a:buNone/>
          </a:pPr>
          <a:r>
            <a:rPr lang="en-US" sz="1200" kern="1200" dirty="0"/>
            <a:t>Apply for exhibition venue</a:t>
          </a:r>
        </a:p>
        <a:p>
          <a:pPr marL="0" lvl="0" indent="0" algn="l" defTabSz="533400">
            <a:lnSpc>
              <a:spcPct val="90000"/>
            </a:lnSpc>
            <a:spcBef>
              <a:spcPct val="0"/>
            </a:spcBef>
            <a:spcAft>
              <a:spcPct val="35000"/>
            </a:spcAft>
            <a:buNone/>
          </a:pPr>
          <a:endParaRPr lang="en-US" sz="1200" kern="1200" dirty="0"/>
        </a:p>
      </dsp:txBody>
      <dsp:txXfrm>
        <a:off x="2154615" y="2569026"/>
        <a:ext cx="3376613" cy="1071242"/>
      </dsp:txXfrm>
    </dsp:sp>
    <dsp:sp modelId="{734047B4-B341-41E1-8E30-C3E5B2098569}">
      <dsp:nvSpPr>
        <dsp:cNvPr id="0" name=""/>
        <dsp:cNvSpPr/>
      </dsp:nvSpPr>
      <dsp:spPr>
        <a:xfrm>
          <a:off x="3842922" y="1936078"/>
          <a:ext cx="0" cy="632948"/>
        </a:xfrm>
        <a:prstGeom prst="line">
          <a:avLst/>
        </a:prstGeom>
        <a:solidFill>
          <a:schemeClr val="accent3">
            <a:hueOff val="0"/>
            <a:satOff val="0"/>
            <a:lumOff val="0"/>
            <a:alphaOff val="0"/>
          </a:schemeClr>
        </a:solidFill>
        <a:ln w="6350" cap="flat" cmpd="sng" algn="ctr">
          <a:solidFill>
            <a:schemeClr val="accent3">
              <a:hueOff val="0"/>
              <a:satOff val="0"/>
              <a:lumOff val="0"/>
              <a:alphaOff val="0"/>
            </a:schemeClr>
          </a:solidFill>
          <a:prstDash val="dash"/>
        </a:ln>
        <a:effectLst/>
      </dsp:spPr>
      <dsp:style>
        <a:lnRef idx="2">
          <a:scrgbClr r="0" g="0" b="0"/>
        </a:lnRef>
        <a:fillRef idx="1">
          <a:scrgbClr r="0" g="0" b="0"/>
        </a:fillRef>
        <a:effectRef idx="0">
          <a:scrgbClr r="0" g="0" b="0"/>
        </a:effectRef>
        <a:fontRef idx="minor">
          <a:schemeClr val="lt1"/>
        </a:fontRef>
      </dsp:style>
    </dsp:sp>
    <dsp:sp modelId="{A6DC8ACB-8047-42BA-86E6-EF02E90BDE9F}">
      <dsp:nvSpPr>
        <dsp:cNvPr id="0" name=""/>
        <dsp:cNvSpPr/>
      </dsp:nvSpPr>
      <dsp:spPr>
        <a:xfrm>
          <a:off x="1877851" y="1970463"/>
          <a:ext cx="93080" cy="93080"/>
        </a:xfrm>
        <a:prstGeom prst="ellipse">
          <a:avLst/>
        </a:prstGeom>
        <a:solidFill>
          <a:schemeClr val="lt1">
            <a:alpha val="90000"/>
            <a:hueOff val="0"/>
            <a:satOff val="0"/>
            <a:lumOff val="0"/>
            <a:alphaOff val="0"/>
          </a:schemeClr>
        </a:solidFill>
        <a:ln w="15875" cap="flat" cmpd="sng" algn="ctr">
          <a:noFill/>
          <a:prstDash val="solid"/>
        </a:ln>
        <a:effectLst/>
      </dsp:spPr>
      <dsp:style>
        <a:lnRef idx="2">
          <a:scrgbClr r="0" g="0" b="0"/>
        </a:lnRef>
        <a:fillRef idx="1">
          <a:scrgbClr r="0" g="0" b="0"/>
        </a:fillRef>
        <a:effectRef idx="0">
          <a:scrgbClr r="0" g="0" b="0"/>
        </a:effectRef>
        <a:fontRef idx="minor"/>
      </dsp:style>
    </dsp:sp>
    <dsp:sp modelId="{1A35B3E3-331A-468E-BBBA-9836A422F2FB}">
      <dsp:nvSpPr>
        <dsp:cNvPr id="0" name=""/>
        <dsp:cNvSpPr/>
      </dsp:nvSpPr>
      <dsp:spPr>
        <a:xfrm>
          <a:off x="3796381" y="1815073"/>
          <a:ext cx="93080" cy="93080"/>
        </a:xfrm>
        <a:prstGeom prst="ellipse">
          <a:avLst/>
        </a:prstGeom>
        <a:solidFill>
          <a:schemeClr val="lt1">
            <a:alpha val="90000"/>
            <a:hueOff val="0"/>
            <a:satOff val="0"/>
            <a:lumOff val="0"/>
            <a:alphaOff val="0"/>
          </a:schemeClr>
        </a:solidFill>
        <a:ln w="15875" cap="flat" cmpd="sng" algn="ctr">
          <a:noFill/>
          <a:prstDash val="solid"/>
        </a:ln>
        <a:effectLst/>
      </dsp:spPr>
      <dsp:style>
        <a:lnRef idx="2">
          <a:scrgbClr r="0" g="0" b="0"/>
        </a:lnRef>
        <a:fillRef idx="1">
          <a:scrgbClr r="0" g="0" b="0"/>
        </a:fillRef>
        <a:effectRef idx="0">
          <a:scrgbClr r="0" g="0" b="0"/>
        </a:effectRef>
        <a:fontRef idx="minor"/>
      </dsp:style>
    </dsp:sp>
    <dsp:sp modelId="{2340FAF2-F7A9-4369-87F8-B5A739193B4E}">
      <dsp:nvSpPr>
        <dsp:cNvPr id="0" name=""/>
        <dsp:cNvSpPr/>
      </dsp:nvSpPr>
      <dsp:spPr>
        <a:xfrm>
          <a:off x="4226628" y="1999372"/>
          <a:ext cx="3069649" cy="4207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711200">
            <a:lnSpc>
              <a:spcPct val="90000"/>
            </a:lnSpc>
            <a:spcBef>
              <a:spcPct val="0"/>
            </a:spcBef>
            <a:spcAft>
              <a:spcPct val="35000"/>
            </a:spcAft>
            <a:buNone/>
            <a:defRPr b="1"/>
          </a:pPr>
          <a:r>
            <a:rPr lang="en-US" sz="1600" kern="1200"/>
            <a:t>2027</a:t>
          </a:r>
        </a:p>
      </dsp:txBody>
      <dsp:txXfrm>
        <a:off x="4226628" y="1999372"/>
        <a:ext cx="3069649" cy="420724"/>
      </dsp:txXfrm>
    </dsp:sp>
    <dsp:sp modelId="{8C63510B-94C6-48FA-BA03-74697ADBBD75}">
      <dsp:nvSpPr>
        <dsp:cNvPr id="0" name=""/>
        <dsp:cNvSpPr/>
      </dsp:nvSpPr>
      <dsp:spPr>
        <a:xfrm>
          <a:off x="4073145" y="82958"/>
          <a:ext cx="3376613" cy="1071242"/>
        </a:xfrm>
        <a:prstGeom prst="rect">
          <a:avLst/>
        </a:prstGeom>
        <a:solidFill>
          <a:schemeClr val="accent4">
            <a:tint val="40000"/>
            <a:alpha val="90000"/>
            <a:hueOff val="0"/>
            <a:satOff val="0"/>
            <a:lumOff val="0"/>
            <a:alphaOff val="0"/>
          </a:schemeClr>
        </a:solidFill>
        <a:ln w="1587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l" defTabSz="533400">
            <a:lnSpc>
              <a:spcPct val="90000"/>
            </a:lnSpc>
            <a:spcBef>
              <a:spcPct val="0"/>
            </a:spcBef>
            <a:spcAft>
              <a:spcPct val="35000"/>
            </a:spcAft>
            <a:buNone/>
          </a:pPr>
          <a:r>
            <a:rPr lang="en-US" sz="1200" kern="1200" dirty="0"/>
            <a:t>Exhibition with participants</a:t>
          </a:r>
        </a:p>
        <a:p>
          <a:pPr marL="0" lvl="0" indent="0" algn="l" defTabSz="533400">
            <a:lnSpc>
              <a:spcPct val="90000"/>
            </a:lnSpc>
            <a:spcBef>
              <a:spcPct val="0"/>
            </a:spcBef>
            <a:spcAft>
              <a:spcPct val="35000"/>
            </a:spcAft>
            <a:buNone/>
          </a:pPr>
          <a:r>
            <a:rPr lang="en-US" sz="1200" kern="1200" dirty="0"/>
            <a:t>Stage 2 Data Collection</a:t>
          </a:r>
        </a:p>
        <a:p>
          <a:pPr marL="0" lvl="0" indent="0" algn="l" defTabSz="533400">
            <a:lnSpc>
              <a:spcPct val="90000"/>
            </a:lnSpc>
            <a:spcBef>
              <a:spcPct val="0"/>
            </a:spcBef>
            <a:spcAft>
              <a:spcPct val="35000"/>
            </a:spcAft>
            <a:buNone/>
          </a:pPr>
          <a:r>
            <a:rPr lang="en-US" sz="1200" kern="1200" dirty="0"/>
            <a:t>Writing Exegesis </a:t>
          </a:r>
        </a:p>
        <a:p>
          <a:pPr marL="0" lvl="0" indent="0" algn="l" defTabSz="533400">
            <a:lnSpc>
              <a:spcPct val="90000"/>
            </a:lnSpc>
            <a:spcBef>
              <a:spcPct val="0"/>
            </a:spcBef>
            <a:spcAft>
              <a:spcPct val="35000"/>
            </a:spcAft>
            <a:buNone/>
          </a:pPr>
          <a:r>
            <a:rPr lang="en-US" sz="1200" kern="1200" dirty="0"/>
            <a:t>Develop Artworks in response to Data Collection </a:t>
          </a:r>
        </a:p>
      </dsp:txBody>
      <dsp:txXfrm>
        <a:off x="4073145" y="82958"/>
        <a:ext cx="3376613" cy="1071242"/>
      </dsp:txXfrm>
    </dsp:sp>
    <dsp:sp modelId="{9F03C4CE-C97F-47F7-913A-4CD506C63B80}">
      <dsp:nvSpPr>
        <dsp:cNvPr id="0" name=""/>
        <dsp:cNvSpPr/>
      </dsp:nvSpPr>
      <dsp:spPr>
        <a:xfrm>
          <a:off x="5761452" y="1154200"/>
          <a:ext cx="0" cy="632948"/>
        </a:xfrm>
        <a:prstGeom prst="line">
          <a:avLst/>
        </a:prstGeom>
        <a:solidFill>
          <a:schemeClr val="accent4">
            <a:hueOff val="0"/>
            <a:satOff val="0"/>
            <a:lumOff val="0"/>
            <a:alphaOff val="0"/>
          </a:schemeClr>
        </a:solidFill>
        <a:ln w="6350" cap="flat" cmpd="sng" algn="ctr">
          <a:solidFill>
            <a:schemeClr val="accent4">
              <a:hueOff val="0"/>
              <a:satOff val="0"/>
              <a:lumOff val="0"/>
              <a:alphaOff val="0"/>
            </a:schemeClr>
          </a:solidFill>
          <a:prstDash val="dash"/>
        </a:ln>
        <a:effectLst/>
      </dsp:spPr>
      <dsp:style>
        <a:lnRef idx="2">
          <a:scrgbClr r="0" g="0" b="0"/>
        </a:lnRef>
        <a:fillRef idx="1">
          <a:scrgbClr r="0" g="0" b="0"/>
        </a:fillRef>
        <a:effectRef idx="0">
          <a:scrgbClr r="0" g="0" b="0"/>
        </a:effectRef>
        <a:fontRef idx="minor">
          <a:schemeClr val="lt1"/>
        </a:fontRef>
      </dsp:style>
    </dsp:sp>
    <dsp:sp modelId="{74B694AE-00F7-4798-8676-C077EC5F71D5}">
      <dsp:nvSpPr>
        <dsp:cNvPr id="0" name=""/>
        <dsp:cNvSpPr/>
      </dsp:nvSpPr>
      <dsp:spPr>
        <a:xfrm>
          <a:off x="6145158" y="1303129"/>
          <a:ext cx="3069649" cy="4207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711200">
            <a:lnSpc>
              <a:spcPct val="90000"/>
            </a:lnSpc>
            <a:spcBef>
              <a:spcPct val="0"/>
            </a:spcBef>
            <a:spcAft>
              <a:spcPct val="35000"/>
            </a:spcAft>
            <a:buNone/>
            <a:defRPr b="1"/>
          </a:pPr>
          <a:r>
            <a:rPr lang="en-US" sz="1600" kern="1200"/>
            <a:t>2028</a:t>
          </a:r>
        </a:p>
      </dsp:txBody>
      <dsp:txXfrm>
        <a:off x="6145158" y="1303129"/>
        <a:ext cx="3069649" cy="420724"/>
      </dsp:txXfrm>
    </dsp:sp>
    <dsp:sp modelId="{78FD7965-B170-4561-98B2-052B4C3753E6}">
      <dsp:nvSpPr>
        <dsp:cNvPr id="0" name=""/>
        <dsp:cNvSpPr/>
      </dsp:nvSpPr>
      <dsp:spPr>
        <a:xfrm>
          <a:off x="5991676" y="2569026"/>
          <a:ext cx="3376613" cy="844009"/>
        </a:xfrm>
        <a:prstGeom prst="rect">
          <a:avLst/>
        </a:prstGeom>
        <a:solidFill>
          <a:schemeClr val="accent5">
            <a:tint val="40000"/>
            <a:alpha val="90000"/>
            <a:hueOff val="0"/>
            <a:satOff val="0"/>
            <a:lumOff val="0"/>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l" defTabSz="533400">
            <a:lnSpc>
              <a:spcPct val="90000"/>
            </a:lnSpc>
            <a:spcBef>
              <a:spcPct val="0"/>
            </a:spcBef>
            <a:spcAft>
              <a:spcPct val="35000"/>
            </a:spcAft>
            <a:buNone/>
          </a:pPr>
          <a:r>
            <a:rPr lang="en-US" sz="1200" kern="1200" dirty="0"/>
            <a:t>Refining artworks </a:t>
          </a:r>
        </a:p>
        <a:p>
          <a:pPr marL="0" lvl="0" indent="0" algn="l" defTabSz="533400">
            <a:lnSpc>
              <a:spcPct val="90000"/>
            </a:lnSpc>
            <a:spcBef>
              <a:spcPct val="0"/>
            </a:spcBef>
            <a:spcAft>
              <a:spcPct val="35000"/>
            </a:spcAft>
            <a:buNone/>
          </a:pPr>
          <a:r>
            <a:rPr lang="en-US" sz="1200" kern="1200" dirty="0"/>
            <a:t>MS3- Exhibition</a:t>
          </a:r>
        </a:p>
        <a:p>
          <a:pPr marL="0" lvl="0" indent="0" algn="l" defTabSz="533400">
            <a:lnSpc>
              <a:spcPct val="90000"/>
            </a:lnSpc>
            <a:spcBef>
              <a:spcPct val="0"/>
            </a:spcBef>
            <a:spcAft>
              <a:spcPct val="35000"/>
            </a:spcAft>
            <a:buNone/>
          </a:pPr>
          <a:endParaRPr lang="en-US" sz="1200" kern="1200" dirty="0"/>
        </a:p>
      </dsp:txBody>
      <dsp:txXfrm>
        <a:off x="5991676" y="2569026"/>
        <a:ext cx="3376613" cy="844009"/>
      </dsp:txXfrm>
    </dsp:sp>
    <dsp:sp modelId="{9063019F-FC6E-4037-A136-AA73FEAA224B}">
      <dsp:nvSpPr>
        <dsp:cNvPr id="0" name=""/>
        <dsp:cNvSpPr/>
      </dsp:nvSpPr>
      <dsp:spPr>
        <a:xfrm>
          <a:off x="7679983" y="1936078"/>
          <a:ext cx="0" cy="632948"/>
        </a:xfrm>
        <a:prstGeom prst="line">
          <a:avLst/>
        </a:prstGeom>
        <a:solidFill>
          <a:schemeClr val="accent5">
            <a:hueOff val="0"/>
            <a:satOff val="0"/>
            <a:lumOff val="0"/>
            <a:alphaOff val="0"/>
          </a:schemeClr>
        </a:solidFill>
        <a:ln w="6350" cap="flat" cmpd="sng" algn="ctr">
          <a:solidFill>
            <a:schemeClr val="accent5">
              <a:hueOff val="0"/>
              <a:satOff val="0"/>
              <a:lumOff val="0"/>
              <a:alphaOff val="0"/>
            </a:schemeClr>
          </a:solidFill>
          <a:prstDash val="dash"/>
        </a:ln>
        <a:effectLst/>
      </dsp:spPr>
      <dsp:style>
        <a:lnRef idx="2">
          <a:scrgbClr r="0" g="0" b="0"/>
        </a:lnRef>
        <a:fillRef idx="1">
          <a:scrgbClr r="0" g="0" b="0"/>
        </a:fillRef>
        <a:effectRef idx="0">
          <a:scrgbClr r="0" g="0" b="0"/>
        </a:effectRef>
        <a:fontRef idx="minor">
          <a:schemeClr val="lt1"/>
        </a:fontRef>
      </dsp:style>
    </dsp:sp>
    <dsp:sp modelId="{690EE199-A024-46AA-8C0E-54FB3EC0C947}">
      <dsp:nvSpPr>
        <dsp:cNvPr id="0" name=""/>
        <dsp:cNvSpPr/>
      </dsp:nvSpPr>
      <dsp:spPr>
        <a:xfrm>
          <a:off x="5714912" y="1815073"/>
          <a:ext cx="93080" cy="93080"/>
        </a:xfrm>
        <a:prstGeom prst="ellipse">
          <a:avLst/>
        </a:prstGeom>
        <a:solidFill>
          <a:schemeClr val="lt1">
            <a:alpha val="90000"/>
            <a:hueOff val="0"/>
            <a:satOff val="0"/>
            <a:lumOff val="0"/>
            <a:alphaOff val="0"/>
          </a:schemeClr>
        </a:solidFill>
        <a:ln w="15875" cap="flat" cmpd="sng" algn="ctr">
          <a:noFill/>
          <a:prstDash val="solid"/>
        </a:ln>
        <a:effectLst/>
      </dsp:spPr>
      <dsp:style>
        <a:lnRef idx="2">
          <a:scrgbClr r="0" g="0" b="0"/>
        </a:lnRef>
        <a:fillRef idx="1">
          <a:scrgbClr r="0" g="0" b="0"/>
        </a:fillRef>
        <a:effectRef idx="0">
          <a:scrgbClr r="0" g="0" b="0"/>
        </a:effectRef>
        <a:fontRef idx="minor"/>
      </dsp:style>
    </dsp:sp>
    <dsp:sp modelId="{44C8B85D-29DB-4991-BA50-DF0CCA85E72F}">
      <dsp:nvSpPr>
        <dsp:cNvPr id="0" name=""/>
        <dsp:cNvSpPr/>
      </dsp:nvSpPr>
      <dsp:spPr>
        <a:xfrm>
          <a:off x="7633443" y="1815073"/>
          <a:ext cx="93080" cy="93080"/>
        </a:xfrm>
        <a:prstGeom prst="ellipse">
          <a:avLst/>
        </a:prstGeom>
        <a:solidFill>
          <a:schemeClr val="lt1">
            <a:alpha val="90000"/>
            <a:hueOff val="0"/>
            <a:satOff val="0"/>
            <a:lumOff val="0"/>
            <a:alphaOff val="0"/>
          </a:schemeClr>
        </a:solidFill>
        <a:ln w="15875"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340BA3-77B1-48BA-B7E6-D286080D454B}">
      <dsp:nvSpPr>
        <dsp:cNvPr id="0" name=""/>
        <dsp:cNvSpPr/>
      </dsp:nvSpPr>
      <dsp:spPr>
        <a:xfrm>
          <a:off x="2016" y="0"/>
          <a:ext cx="3137366" cy="3449638"/>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AU" sz="1900" kern="1200" dirty="0"/>
            <a:t>Artist Mother</a:t>
          </a:r>
        </a:p>
        <a:p>
          <a:pPr marL="0" lvl="0" indent="0" algn="ctr" defTabSz="844550">
            <a:lnSpc>
              <a:spcPct val="90000"/>
            </a:lnSpc>
            <a:spcBef>
              <a:spcPct val="0"/>
            </a:spcBef>
            <a:spcAft>
              <a:spcPct val="35000"/>
            </a:spcAft>
            <a:buNone/>
          </a:pPr>
          <a:r>
            <a:rPr lang="en-AU" sz="1400" kern="1200" dirty="0"/>
            <a:t>In 2023 only 32% of artists represented in London galleries were women. </a:t>
          </a:r>
        </a:p>
      </dsp:txBody>
      <dsp:txXfrm>
        <a:off x="2016" y="1379855"/>
        <a:ext cx="3137366" cy="1379855"/>
      </dsp:txXfrm>
    </dsp:sp>
    <dsp:sp modelId="{FF4894D0-36B6-4AFF-A03C-79E57CEECAAD}">
      <dsp:nvSpPr>
        <dsp:cNvPr id="0" name=""/>
        <dsp:cNvSpPr/>
      </dsp:nvSpPr>
      <dsp:spPr>
        <a:xfrm>
          <a:off x="996335" y="206978"/>
          <a:ext cx="1148729" cy="1148729"/>
        </a:xfrm>
        <a:prstGeom prst="ellipse">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E601BAB-0CBA-470A-83A8-8454A2971D85}">
      <dsp:nvSpPr>
        <dsp:cNvPr id="0" name=""/>
        <dsp:cNvSpPr/>
      </dsp:nvSpPr>
      <dsp:spPr>
        <a:xfrm>
          <a:off x="3233504" y="0"/>
          <a:ext cx="3137366" cy="3449638"/>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AU" sz="1800" kern="1200" dirty="0"/>
            <a:t>Mother and Domestic Labour</a:t>
          </a:r>
        </a:p>
        <a:p>
          <a:pPr marL="0" lvl="0" indent="0" algn="ctr" defTabSz="800100">
            <a:lnSpc>
              <a:spcPct val="90000"/>
            </a:lnSpc>
            <a:spcBef>
              <a:spcPct val="0"/>
            </a:spcBef>
            <a:spcAft>
              <a:spcPct val="35000"/>
            </a:spcAft>
            <a:buNone/>
          </a:pPr>
          <a:r>
            <a:rPr lang="en-AU" sz="1400" kern="1200" dirty="0"/>
            <a:t>In 2020, 86% of women juggling domestic and work responsibilities reported mental health issues (Marsh 2020)</a:t>
          </a:r>
        </a:p>
      </dsp:txBody>
      <dsp:txXfrm>
        <a:off x="3233504" y="1379855"/>
        <a:ext cx="3137366" cy="1379855"/>
      </dsp:txXfrm>
    </dsp:sp>
    <dsp:sp modelId="{85C4059D-6454-49EF-9373-181BD7D77F4E}">
      <dsp:nvSpPr>
        <dsp:cNvPr id="0" name=""/>
        <dsp:cNvSpPr/>
      </dsp:nvSpPr>
      <dsp:spPr>
        <a:xfrm>
          <a:off x="4227822" y="206978"/>
          <a:ext cx="1148729" cy="1148729"/>
        </a:xfrm>
        <a:prstGeom prst="ellipse">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055DFE-3A07-4D31-989C-BC7B3416782B}">
      <dsp:nvSpPr>
        <dsp:cNvPr id="0" name=""/>
        <dsp:cNvSpPr/>
      </dsp:nvSpPr>
      <dsp:spPr>
        <a:xfrm>
          <a:off x="6464991" y="0"/>
          <a:ext cx="3137366" cy="3449638"/>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AU" sz="1900" kern="1200" dirty="0"/>
            <a:t>Academic Parent</a:t>
          </a:r>
        </a:p>
        <a:p>
          <a:pPr marL="0" lvl="0" indent="0" algn="ctr" defTabSz="844550">
            <a:lnSpc>
              <a:spcPct val="90000"/>
            </a:lnSpc>
            <a:spcBef>
              <a:spcPct val="0"/>
            </a:spcBef>
            <a:spcAft>
              <a:spcPct val="35000"/>
            </a:spcAft>
            <a:buNone/>
          </a:pPr>
          <a:r>
            <a:rPr lang="en-AU" sz="1400" kern="1200" dirty="0"/>
            <a:t>Gendered challenges for “</a:t>
          </a:r>
          <a:r>
            <a:rPr lang="en-AU" sz="1400" kern="1200" dirty="0" err="1"/>
            <a:t>ParentScholars</a:t>
          </a:r>
          <a:r>
            <a:rPr lang="en-AU" sz="1400" kern="1200" dirty="0"/>
            <a:t>” in American Universities(Finley and Rudnick, 2022)</a:t>
          </a:r>
        </a:p>
        <a:p>
          <a:pPr marL="0" lvl="0" indent="0" algn="ctr" defTabSz="844550">
            <a:lnSpc>
              <a:spcPct val="90000"/>
            </a:lnSpc>
            <a:spcBef>
              <a:spcPct val="0"/>
            </a:spcBef>
            <a:spcAft>
              <a:spcPct val="35000"/>
            </a:spcAft>
            <a:buNone/>
          </a:pPr>
          <a:r>
            <a:rPr lang="en-AU" sz="1400" kern="1200" dirty="0"/>
            <a:t>Challenges of balancing parenting and academia (</a:t>
          </a:r>
          <a:r>
            <a:rPr lang="en-AU" sz="1400" kern="1200" dirty="0" err="1"/>
            <a:t>Kamasak</a:t>
          </a:r>
          <a:r>
            <a:rPr lang="en-AU" sz="1400" kern="1200" dirty="0"/>
            <a:t> and Alkan 2025)</a:t>
          </a:r>
        </a:p>
      </dsp:txBody>
      <dsp:txXfrm>
        <a:off x="6464991" y="1379855"/>
        <a:ext cx="3137366" cy="1379855"/>
      </dsp:txXfrm>
    </dsp:sp>
    <dsp:sp modelId="{A7B18FFC-956B-4F2E-A63E-B3F8382B6166}">
      <dsp:nvSpPr>
        <dsp:cNvPr id="0" name=""/>
        <dsp:cNvSpPr/>
      </dsp:nvSpPr>
      <dsp:spPr>
        <a:xfrm>
          <a:off x="7459310" y="206978"/>
          <a:ext cx="1148729" cy="1148729"/>
        </a:xfrm>
        <a:prstGeom prst="ellipse">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850885F-7A52-4C5A-9AD5-BF2F847F2464}">
      <dsp:nvSpPr>
        <dsp:cNvPr id="0" name=""/>
        <dsp:cNvSpPr/>
      </dsp:nvSpPr>
      <dsp:spPr>
        <a:xfrm>
          <a:off x="384174" y="2759710"/>
          <a:ext cx="8836025" cy="517445"/>
        </a:xfrm>
        <a:prstGeom prst="leftRightArrow">
          <a:avLst/>
        </a:prstGeom>
        <a:solidFill>
          <a:schemeClr val="accent1">
            <a:tint val="6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17/3/layout/HorizontalPathTimeline">
  <dgm:title val="Horizontal Path Timeline"/>
  <dgm:desc val="Use to show a list of events in chronological order. The rectangular shape contains the description while the date is shown near the circular dot along the time line. It's the perfect SmartArt for displaying large amount of text with a short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refType="h" fact="0.04"/>
      <dgm:constr type="ctrY" for="ch" forName="divider" refType="h" fact="0.5"/>
      <dgm:constr type="l" for="ch" forName="divider"/>
      <dgm:constr type="w" for="ch" forName="nodes" refType="w"/>
      <dgm:constr type="h" for="ch" forName="nodes" refType="h"/>
    </dgm:constrLst>
    <dgm:layoutNode name="divider" styleLbl="node1">
      <dgm:alg type="sp"/>
      <dgm:shape xmlns:r="http://schemas.openxmlformats.org/officeDocument/2006/relationships" type="rect" r:blip="" zOrderOff="2">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
                <dgm:constr type="l" for="ch" forName="L1TextContainer" refType="w" fact="0.1"/>
                <dgm:constr type="t" for="ch" forName="L1TextContainer" refType="h" fact="0.537"/>
                <dgm:constr type="h" for="ch" forName="L1TextContainer" refType="h" fact="0.113"/>
                <dgm:constr type="w" for="ch" forName="L2TextContainerWrapper" refType="w" fact="0.88"/>
                <dgm:constr type="h" for="ch" forName="L2TextContainerWrapper" refType="h" fact="0.31"/>
                <dgm:constr type="b" for="ch" forName="L2TextContainerWrapper" refType="h" fact="0.31"/>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31"/>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
                <dgm:constr type="l" for="ch" forName="L1TextContainer" refType="w" fact="0.1"/>
                <dgm:constr type="t" for="ch" forName="L1TextContainer" refType="h" fact="0.35"/>
                <dgm:constr type="h" for="ch" forName="L1TextContainer" refType="h" fact="0.113"/>
                <dgm:constr type="w" for="ch" forName="L2TextContainerWrapper" refType="w" fact="0.88"/>
                <dgm:constr type="h" for="ch" forName="L2TextContainerWrapper" refType="h" fact="0.31"/>
                <dgm:constr type="t" for="ch" forName="L2TextContainerWrapper" refType="h" fact="0.69"/>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52"/>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styleLbl="bgAccFollowNode1">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45"/>
                  <dgm:constr type="b" for="ch" forName="L2TextContainer" refType="h"/>
                  <dgm:constr type="h" for="ch" forName="FlexibleEmptyPlaceHolder" refType="h" fact="0.55"/>
                </dgm:constrLst>
              </dgm:if>
              <dgm:else name="CaseForPlacingL2TextContaineBelowDivider">
                <dgm:constrLst>
                  <dgm:constr type="h" for="ch" forName="L2TextContainer" refType="h" fact="0.45"/>
                  <dgm:constr type="h" for="ch" forName="FlexibleEmptyPlaceHolder" refType="h" fact="0.55"/>
                  <dgm:constr type="b" for="ch" forName="FlexibleEmptyPlaceHolder" refType="h"/>
                </dgm:constrLst>
              </dgm:else>
            </dgm:choose>
            <dgm:layoutNode name="L2TextContainer" styleLbl="bgAccFollowNode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lMarg" refType="primFontSz" fact="0.75"/>
                <dgm:constr type="rMarg" refType="primFontSz" fact="0.75"/>
                <dgm:constr type="tMarg" refType="primFontSz" fact="0.75"/>
                <dgm:constr type="bMarg" refType="primFontSz" fact="0.75"/>
              </dgm:constrLst>
              <dgm:ruleLst>
                <dgm:rule type="h" val="INF" fact="NaN" max="NaN"/>
                <dgm:rule type="primFontSz" val="11" fact="NaN" max="NaN"/>
                <dgm:rule type="secFontSz" val="9"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alignNode1" moveWith="L2TextContainer">
            <dgm:alg type="sp"/>
            <dgm:shape xmlns:r="http://schemas.openxmlformats.org/officeDocument/2006/relationships" type="line" r:blip="" zOrderOff="-1">
              <dgm:adjLst/>
              <dgm:extLst>
                <a:ext uri="{B698B0E9-8C71-41B9-8309-B3DCBF30829C}">
                  <dgm1612:spPr xmlns:dgm1612="http://schemas.microsoft.com/office/drawing/2016/12/diagram">
                    <a:ln w="6350">
                      <a:prstDash val="dash"/>
                    </a:ln>
                  </dgm1612:spPr>
                </a:ext>
              </dgm:extLst>
            </dgm:shape>
            <dgm:presOf/>
            <dgm:constrLst/>
          </dgm:layoutNode>
          <dgm:layoutNode name="ConnectorPoint" styleLbl="fgAcc1" moveWith="L2TextContainer">
            <dgm:alg type="sp"/>
            <dgm:shape xmlns:r="http://schemas.openxmlformats.org/officeDocument/2006/relationships" type="ellipse" r:blip="" zOrderOff="10">
              <dgm:adjLst/>
              <dgm:extLst>
                <a:ext uri="{B698B0E9-8C71-41B9-8309-B3DCBF30829C}">
                  <dgm1612:spPr xmlns:dgm1612="http://schemas.microsoft.com/office/drawing/2016/12/diagram">
                    <a:ln>
                      <a:noFill/>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F701D0-C643-4881-8C02-856A50A31403}" type="datetimeFigureOut">
              <a:rPr lang="en-AU" smtClean="0"/>
              <a:t>3/02/2025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449567-CCCF-405D-B400-0498B6733958}" type="slidenum">
              <a:rPr lang="en-AU" smtClean="0"/>
              <a:t>‹#›</a:t>
            </a:fld>
            <a:endParaRPr lang="en-AU"/>
          </a:p>
        </p:txBody>
      </p:sp>
    </p:spTree>
    <p:extLst>
      <p:ext uri="{BB962C8B-B14F-4D97-AF65-F5344CB8AC3E}">
        <p14:creationId xmlns:p14="http://schemas.microsoft.com/office/powerpoint/2010/main" val="17664660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 mention these things because they bring be to the point of proposing this project</a:t>
            </a:r>
          </a:p>
        </p:txBody>
      </p:sp>
      <p:sp>
        <p:nvSpPr>
          <p:cNvPr id="4" name="Slide Number Placeholder 3"/>
          <p:cNvSpPr>
            <a:spLocks noGrp="1"/>
          </p:cNvSpPr>
          <p:nvPr>
            <p:ph type="sldNum" sz="quarter" idx="5"/>
          </p:nvPr>
        </p:nvSpPr>
        <p:spPr/>
        <p:txBody>
          <a:bodyPr/>
          <a:lstStyle/>
          <a:p>
            <a:fld id="{EF449567-CCCF-405D-B400-0498B6733958}" type="slidenum">
              <a:rPr lang="en-AU" smtClean="0"/>
              <a:t>3</a:t>
            </a:fld>
            <a:endParaRPr lang="en-AU"/>
          </a:p>
        </p:txBody>
      </p:sp>
    </p:spTree>
    <p:extLst>
      <p:ext uri="{BB962C8B-B14F-4D97-AF65-F5344CB8AC3E}">
        <p14:creationId xmlns:p14="http://schemas.microsoft.com/office/powerpoint/2010/main" val="22156910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I acknowledge that the territory of my proposed project is personal and potentially sensitive, as I seek to hear, share and respond to stories of experience of caring for/with children and the effects on identity and creative and academic practice of women who have navigated challenges. In light of this, part of my consideration of ethics lies in establishing best practice for a caring dynamic for participants. In this I will be guided by my supervisors who have expertise around trauma informed practice.  I will seek guidance around directing participants to resources and supports both during and subsequent to participation in the research project.</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Ethical considerations will include obtaining informed consent from participants and providing the opportunity for anonymity.  Working with creative practitioners and in light of my alignment with matricentric feminist thinking, the matters of voice and identity are acknowledged as important and as something to protect.  As Virginia Wolf (1929) is credited as saying, “Anonymous was a woman”.  I do not wish to further disempower and limit the expression of participants who are likely to have already encountered marginalisation and silencing.</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The questions that I will use to guide the semi-structured interviews have not been developed will be developed in consultation with my supervisors in advance of applying for Curtin Research Ethics, with a focus on best-practice in ethical, caring engagement with participants on achieving candidacy.</a:t>
            </a:r>
            <a:endParaRPr lang="en-US" dirty="0"/>
          </a:p>
          <a:p>
            <a:endParaRPr lang="en-AU" dirty="0"/>
          </a:p>
        </p:txBody>
      </p:sp>
      <p:sp>
        <p:nvSpPr>
          <p:cNvPr id="4" name="Slide Number Placeholder 3"/>
          <p:cNvSpPr>
            <a:spLocks noGrp="1"/>
          </p:cNvSpPr>
          <p:nvPr>
            <p:ph type="sldNum" sz="quarter" idx="5"/>
          </p:nvPr>
        </p:nvSpPr>
        <p:spPr/>
        <p:txBody>
          <a:bodyPr/>
          <a:lstStyle/>
          <a:p>
            <a:fld id="{EF449567-CCCF-405D-B400-0498B6733958}" type="slidenum">
              <a:rPr lang="en-AU" smtClean="0"/>
              <a:t>18</a:t>
            </a:fld>
            <a:endParaRPr lang="en-AU"/>
          </a:p>
        </p:txBody>
      </p:sp>
    </p:spTree>
    <p:extLst>
      <p:ext uri="{BB962C8B-B14F-4D97-AF65-F5344CB8AC3E}">
        <p14:creationId xmlns:p14="http://schemas.microsoft.com/office/powerpoint/2010/main" val="20739976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EF449567-CCCF-405D-B400-0498B6733958}" type="slidenum">
              <a:rPr lang="en-AU" smtClean="0"/>
              <a:t>20</a:t>
            </a:fld>
            <a:endParaRPr lang="en-AU"/>
          </a:p>
        </p:txBody>
      </p:sp>
    </p:spTree>
    <p:extLst>
      <p:ext uri="{BB962C8B-B14F-4D97-AF65-F5344CB8AC3E}">
        <p14:creationId xmlns:p14="http://schemas.microsoft.com/office/powerpoint/2010/main" val="3347674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Full, detailed timeline in appendices</a:t>
            </a:r>
          </a:p>
        </p:txBody>
      </p:sp>
      <p:sp>
        <p:nvSpPr>
          <p:cNvPr id="4" name="Slide Number Placeholder 3"/>
          <p:cNvSpPr>
            <a:spLocks noGrp="1"/>
          </p:cNvSpPr>
          <p:nvPr>
            <p:ph type="sldNum" sz="quarter" idx="5"/>
          </p:nvPr>
        </p:nvSpPr>
        <p:spPr/>
        <p:txBody>
          <a:bodyPr/>
          <a:lstStyle/>
          <a:p>
            <a:fld id="{EF449567-CCCF-405D-B400-0498B6733958}" type="slidenum">
              <a:rPr lang="en-AU" smtClean="0"/>
              <a:t>21</a:t>
            </a:fld>
            <a:endParaRPr lang="en-AU"/>
          </a:p>
        </p:txBody>
      </p:sp>
    </p:spTree>
    <p:extLst>
      <p:ext uri="{BB962C8B-B14F-4D97-AF65-F5344CB8AC3E}">
        <p14:creationId xmlns:p14="http://schemas.microsoft.com/office/powerpoint/2010/main" val="15143906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EF449567-CCCF-405D-B400-0498B6733958}" type="slidenum">
              <a:rPr lang="en-AU" smtClean="0"/>
              <a:t>28</a:t>
            </a:fld>
            <a:endParaRPr lang="en-AU"/>
          </a:p>
        </p:txBody>
      </p:sp>
    </p:spTree>
    <p:extLst>
      <p:ext uri="{BB962C8B-B14F-4D97-AF65-F5344CB8AC3E}">
        <p14:creationId xmlns:p14="http://schemas.microsoft.com/office/powerpoint/2010/main" val="14227384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EF449567-CCCF-405D-B400-0498B6733958}" type="slidenum">
              <a:rPr lang="en-AU" smtClean="0"/>
              <a:t>30</a:t>
            </a:fld>
            <a:endParaRPr lang="en-AU"/>
          </a:p>
        </p:txBody>
      </p:sp>
    </p:spTree>
    <p:extLst>
      <p:ext uri="{BB962C8B-B14F-4D97-AF65-F5344CB8AC3E}">
        <p14:creationId xmlns:p14="http://schemas.microsoft.com/office/powerpoint/2010/main" val="21920463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So I’ve separated the background for this project into strands…</a:t>
            </a:r>
          </a:p>
          <a:p>
            <a:r>
              <a:rPr lang="en-AU" dirty="0"/>
              <a:t>Also here as organiser for the writing</a:t>
            </a:r>
          </a:p>
        </p:txBody>
      </p:sp>
      <p:sp>
        <p:nvSpPr>
          <p:cNvPr id="4" name="Slide Number Placeholder 3"/>
          <p:cNvSpPr>
            <a:spLocks noGrp="1"/>
          </p:cNvSpPr>
          <p:nvPr>
            <p:ph type="sldNum" sz="quarter" idx="5"/>
          </p:nvPr>
        </p:nvSpPr>
        <p:spPr/>
        <p:txBody>
          <a:bodyPr/>
          <a:lstStyle/>
          <a:p>
            <a:fld id="{EF449567-CCCF-405D-B400-0498B6733958}" type="slidenum">
              <a:rPr lang="en-AU" smtClean="0"/>
              <a:t>5</a:t>
            </a:fld>
            <a:endParaRPr lang="en-AU"/>
          </a:p>
        </p:txBody>
      </p:sp>
    </p:spTree>
    <p:extLst>
      <p:ext uri="{BB962C8B-B14F-4D97-AF65-F5344CB8AC3E}">
        <p14:creationId xmlns:p14="http://schemas.microsoft.com/office/powerpoint/2010/main" val="20194019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Although there is a wealth of interesting, rich contemporary context to consider it is also important to acknowledge the art historical context that underpins this field of research.</a:t>
            </a:r>
          </a:p>
          <a:p>
            <a:endParaRPr lang="en-AU" dirty="0"/>
          </a:p>
        </p:txBody>
      </p:sp>
      <p:sp>
        <p:nvSpPr>
          <p:cNvPr id="4" name="Slide Number Placeholder 3"/>
          <p:cNvSpPr>
            <a:spLocks noGrp="1"/>
          </p:cNvSpPr>
          <p:nvPr>
            <p:ph type="sldNum" sz="quarter" idx="5"/>
          </p:nvPr>
        </p:nvSpPr>
        <p:spPr/>
        <p:txBody>
          <a:bodyPr/>
          <a:lstStyle/>
          <a:p>
            <a:fld id="{EF449567-CCCF-405D-B400-0498B6733958}" type="slidenum">
              <a:rPr lang="en-AU" smtClean="0"/>
              <a:t>6</a:t>
            </a:fld>
            <a:endParaRPr lang="en-AU"/>
          </a:p>
        </p:txBody>
      </p:sp>
    </p:spTree>
    <p:extLst>
      <p:ext uri="{BB962C8B-B14F-4D97-AF65-F5344CB8AC3E}">
        <p14:creationId xmlns:p14="http://schemas.microsoft.com/office/powerpoint/2010/main" val="538213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effectLst/>
                <a:latin typeface="Arial" panose="020B0604020202020204" pitchFamily="34" charset="0"/>
                <a:ea typeface="Times New Roman" panose="02020603050405020304" pitchFamily="18" charset="0"/>
              </a:rPr>
              <a:t>. Adrienne Rich’s </a:t>
            </a:r>
            <a:r>
              <a:rPr lang="en-AU" sz="1200" i="1" dirty="0">
                <a:effectLst/>
                <a:latin typeface="Arial" panose="020B0604020202020204" pitchFamily="34" charset="0"/>
                <a:ea typeface="Times New Roman" panose="02020603050405020304" pitchFamily="18" charset="0"/>
              </a:rPr>
              <a:t>Of Woman Born</a:t>
            </a:r>
            <a:r>
              <a:rPr lang="en-AU" sz="1200" dirty="0">
                <a:effectLst/>
                <a:latin typeface="Arial" panose="020B0604020202020204" pitchFamily="34" charset="0"/>
                <a:ea typeface="Times New Roman" panose="02020603050405020304" pitchFamily="18" charset="0"/>
              </a:rPr>
              <a:t> (</a:t>
            </a:r>
            <a:r>
              <a:rPr lang="en-AU" sz="1200" dirty="0" err="1">
                <a:effectLst/>
                <a:latin typeface="Arial" panose="020B0604020202020204" pitchFamily="34" charset="0"/>
                <a:ea typeface="Times New Roman" panose="02020603050405020304" pitchFamily="18" charset="0"/>
              </a:rPr>
              <a:t>O’Reiley</a:t>
            </a:r>
            <a:r>
              <a:rPr lang="en-AU" sz="1200" dirty="0">
                <a:effectLst/>
                <a:latin typeface="Arial" panose="020B0604020202020204" pitchFamily="34" charset="0"/>
                <a:ea typeface="Times New Roman" panose="02020603050405020304" pitchFamily="18" charset="0"/>
              </a:rPr>
              <a:t>, 2007) presents an ethnographic inquiry of experiences of motherhood and the forces that have shaped the institution of motherhood. An institution is which certain identities are illegible and there exist other subtle ways in which some voices are legitimised and others denied.</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effectLst/>
                <a:latin typeface="Arial" panose="020B0604020202020204" pitchFamily="34" charset="0"/>
                <a:ea typeface="Times New Roman" panose="02020603050405020304" pitchFamily="18" charset="0"/>
              </a:rPr>
              <a:t>One of the things that is really important in this context is the time in which Rich’s text emerges.  The postmodern rejection of grand narratives posits the value of plurality, of celebrating difference, intersection, and refusing the totalising myth of a single experience of womanhood or motherhood (Lykke, 2010). Nina Lykke makes this claim for feminisms since the 1980s, informed by the work of both Adrienne Rich and Donna </a:t>
            </a:r>
            <a:r>
              <a:rPr lang="en-AU" sz="1200" dirty="0" err="1">
                <a:effectLst/>
                <a:latin typeface="Arial" panose="020B0604020202020204" pitchFamily="34" charset="0"/>
                <a:ea typeface="Times New Roman" panose="02020603050405020304" pitchFamily="18" charset="0"/>
              </a:rPr>
              <a:t>Harraway</a:t>
            </a:r>
            <a:r>
              <a:rPr lang="en-AU" sz="1200" dirty="0">
                <a:effectLst/>
                <a:latin typeface="Arial" panose="020B0604020202020204" pitchFamily="34" charset="0"/>
                <a:ea typeface="Times New Roman" panose="02020603050405020304" pitchFamily="18" charset="0"/>
              </a:rPr>
              <a:t>, should be “based on a bricolage of many small heterogenous stories rather than one grand coherent master narrative.” (Lykke, 2010)</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effectLst/>
                <a:latin typeface="Arial" panose="020B0604020202020204" pitchFamily="34" charset="0"/>
                <a:ea typeface="Times New Roman" panose="02020603050405020304" pitchFamily="18" charset="0"/>
              </a:rPr>
              <a:t>This field has given rise to research exposing challenges and inequities in the experience of women in the workforce, with organisations such as the International Association of Maternal Action and Scholarship or Demeter Press which partners with the Journal of the Motherhood Initiative including works of narrative inquiry that collect the stories of mothering and managing creative practice from artist mothers (O’Reilly, 2019, </a:t>
            </a:r>
            <a:r>
              <a:rPr lang="en-AU" sz="1200" dirty="0" err="1">
                <a:effectLst/>
                <a:latin typeface="Arial" panose="020B0604020202020204" pitchFamily="34" charset="0"/>
                <a:ea typeface="Times New Roman" panose="02020603050405020304" pitchFamily="18" charset="0"/>
              </a:rPr>
              <a:t>Palfreyman</a:t>
            </a:r>
            <a:r>
              <a:rPr lang="en-AU" sz="1200" dirty="0">
                <a:effectLst/>
                <a:latin typeface="Arial" panose="020B0604020202020204" pitchFamily="34" charset="0"/>
                <a:ea typeface="Times New Roman" panose="02020603050405020304" pitchFamily="18" charset="0"/>
              </a:rPr>
              <a:t> et al, 2024). </a:t>
            </a:r>
            <a:endParaRPr lang="en-AU" sz="1200" dirty="0">
              <a:effectLst/>
              <a:latin typeface="Times New Roman" panose="02020603050405020304" pitchFamily="18" charset="0"/>
              <a:ea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EF449567-CCCF-405D-B400-0498B6733958}" type="slidenum">
              <a:rPr lang="en-AU" smtClean="0"/>
              <a:t>7</a:t>
            </a:fld>
            <a:endParaRPr lang="en-AU"/>
          </a:p>
        </p:txBody>
      </p:sp>
    </p:spTree>
    <p:extLst>
      <p:ext uri="{BB962C8B-B14F-4D97-AF65-F5344CB8AC3E}">
        <p14:creationId xmlns:p14="http://schemas.microsoft.com/office/powerpoint/2010/main" val="8912688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In terms of the art-historical context there have been significant shifts in the way that motherhood has been represented and consequently understood.  We’ve moved from the idealised type of serene motherhood from Renaissance Madonnas or Impressionist gentle domesticity to the fleshy chaos of artists like Jenny Saville who in her representations of motherhood, references these traditional representations.</a:t>
            </a:r>
          </a:p>
        </p:txBody>
      </p:sp>
      <p:sp>
        <p:nvSpPr>
          <p:cNvPr id="4" name="Slide Number Placeholder 3"/>
          <p:cNvSpPr>
            <a:spLocks noGrp="1"/>
          </p:cNvSpPr>
          <p:nvPr>
            <p:ph type="sldNum" sz="quarter" idx="5"/>
          </p:nvPr>
        </p:nvSpPr>
        <p:spPr/>
        <p:txBody>
          <a:bodyPr/>
          <a:lstStyle/>
          <a:p>
            <a:fld id="{EF449567-CCCF-405D-B400-0498B6733958}" type="slidenum">
              <a:rPr lang="en-AU" smtClean="0"/>
              <a:t>8</a:t>
            </a:fld>
            <a:endParaRPr lang="en-AU"/>
          </a:p>
        </p:txBody>
      </p:sp>
    </p:spTree>
    <p:extLst>
      <p:ext uri="{BB962C8B-B14F-4D97-AF65-F5344CB8AC3E}">
        <p14:creationId xmlns:p14="http://schemas.microsoft.com/office/powerpoint/2010/main" val="10228776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In the context of Academia, </a:t>
            </a:r>
            <a:r>
              <a:rPr lang="en-AU" sz="1200" dirty="0">
                <a:effectLst/>
                <a:latin typeface="Arial" panose="020B0604020202020204" pitchFamily="34" charset="0"/>
                <a:ea typeface="Times New Roman" panose="02020603050405020304" pitchFamily="18" charset="0"/>
              </a:rPr>
              <a:t>The experiences of women in the academy have emerged as the topic of scholarly inquiry increasingly over the past 60 years, with gendered inequalities in Higher Education coming under scrutiny recently in such texts as </a:t>
            </a:r>
            <a:r>
              <a:rPr lang="en-AU" sz="1200" i="1" dirty="0">
                <a:effectLst/>
                <a:latin typeface="Arial" panose="020B0604020202020204" pitchFamily="34" charset="0"/>
                <a:ea typeface="Times New Roman" panose="02020603050405020304" pitchFamily="18" charset="0"/>
              </a:rPr>
              <a:t>Academic Women: Voicing Narratives of Gendered Experience, (2024)</a:t>
            </a:r>
            <a:r>
              <a:rPr lang="en-AU" sz="1200" dirty="0">
                <a:effectLst/>
                <a:latin typeface="Arial" panose="020B0604020202020204" pitchFamily="34" charset="0"/>
                <a:ea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effectLst/>
                <a:latin typeface="Arial" panose="020B0604020202020204" pitchFamily="34" charset="0"/>
                <a:ea typeface="Times New Roman" panose="02020603050405020304" pitchFamily="18" charset="0"/>
              </a:rPr>
              <a:t>The freedom to be and have it all contributes to the motherhood paradox which concept has been popularised by Megan Dalla-Carmina who writes about the representation of women that encourages the belief that we should parent like we don’t work and work as though we aren’t parents.</a:t>
            </a:r>
            <a:endParaRPr lang="en-AU" sz="1200" dirty="0">
              <a:effectLst/>
              <a:latin typeface="Times New Roman" panose="02020603050405020304" pitchFamily="18" charset="0"/>
              <a:ea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EF449567-CCCF-405D-B400-0498B6733958}" type="slidenum">
              <a:rPr lang="en-AU" smtClean="0"/>
              <a:t>11</a:t>
            </a:fld>
            <a:endParaRPr lang="en-AU"/>
          </a:p>
        </p:txBody>
      </p:sp>
    </p:spTree>
    <p:extLst>
      <p:ext uri="{BB962C8B-B14F-4D97-AF65-F5344CB8AC3E}">
        <p14:creationId xmlns:p14="http://schemas.microsoft.com/office/powerpoint/2010/main" val="25869602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So the way that I have conceived this project is situated within a critical feminist paradigm and, because of my respect for mothers’ voices in matters relating to their experience, the project design is viewed through a matricentric lens.  I am interested in owning my subjectivity as an arts practitioner, an academic and a mother which leads me naturally to qualitative research and specifically to arts-based methods as a best-fit.</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Arts-based participatory research allows the researcher to participate in arts-based projects and redistributes power, acknowledging the participants/co-researchers as experts (Lennette, 2022)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err="1"/>
              <a:t>Qulitative</a:t>
            </a:r>
            <a:r>
              <a:rPr lang="en-AU" dirty="0"/>
              <a:t> and owning biases.</a:t>
            </a:r>
          </a:p>
          <a:p>
            <a:endParaRPr lang="en-AU" dirty="0"/>
          </a:p>
        </p:txBody>
      </p:sp>
      <p:sp>
        <p:nvSpPr>
          <p:cNvPr id="4" name="Slide Number Placeholder 3"/>
          <p:cNvSpPr>
            <a:spLocks noGrp="1"/>
          </p:cNvSpPr>
          <p:nvPr>
            <p:ph type="sldNum" sz="quarter" idx="5"/>
          </p:nvPr>
        </p:nvSpPr>
        <p:spPr/>
        <p:txBody>
          <a:bodyPr/>
          <a:lstStyle/>
          <a:p>
            <a:fld id="{EF449567-CCCF-405D-B400-0498B6733958}" type="slidenum">
              <a:rPr lang="en-AU" smtClean="0"/>
              <a:t>14</a:t>
            </a:fld>
            <a:endParaRPr lang="en-AU"/>
          </a:p>
        </p:txBody>
      </p:sp>
    </p:spTree>
    <p:extLst>
      <p:ext uri="{BB962C8B-B14F-4D97-AF65-F5344CB8AC3E}">
        <p14:creationId xmlns:p14="http://schemas.microsoft.com/office/powerpoint/2010/main" val="22597427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Arts-based research is apt to my proposed project firstly because of my background in visual arts.   Secondly because, as Barone and Eisner describe it is an aesthetic practice and as such extends from and is suited to my existing way of thinking and interpreting and re-presenting the world as an artist.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I am motivated in this project by personal experience and, extending from this, a care for other artist-mother-academics.  As such the proposed is emic research, situated in a critical feminist paradigm and bringing to bear a matricentric feminist lens.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This study will utilize a qualitative approach grounded in critical feminist theory, intersectionality, and an ethic of care to explore the lived experiences of mothers who are academics in higher education who also maintain a career in creative practices. This design is chosen to highlight the complexities and explore the strengths and learning deriving from balancing motherhood with professional and artistic identities.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This project is situated within the area of arts-based research (ABR) and will involve production of non-traditional outputs including visual art, narrative, performance and curated exhibitions.  These outputs will serve as both research data and dissemination tools, offering a rich and fulsome understanding of the topic.  My understanding of ABSR is informed by Tom </a:t>
            </a:r>
            <a:r>
              <a:rPr lang="en-AU" dirty="0" err="1"/>
              <a:t>Barrone</a:t>
            </a:r>
            <a:r>
              <a:rPr lang="en-AU" dirty="0"/>
              <a:t> and Elliot Eisner’s seminal work from 2012 and Chilton and Levy’s seminal text, the Handbook of Arts Based Research (2014).  This area of research is developing and innovative and provides a space in which to engage in shaping understanding of what ABSR offers for engagement and understanding of complex personal and social phenomena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endParaRPr lang="en-AU" dirty="0"/>
          </a:p>
        </p:txBody>
      </p:sp>
      <p:sp>
        <p:nvSpPr>
          <p:cNvPr id="4" name="Slide Number Placeholder 3"/>
          <p:cNvSpPr>
            <a:spLocks noGrp="1"/>
          </p:cNvSpPr>
          <p:nvPr>
            <p:ph type="sldNum" sz="quarter" idx="5"/>
          </p:nvPr>
        </p:nvSpPr>
        <p:spPr/>
        <p:txBody>
          <a:bodyPr/>
          <a:lstStyle/>
          <a:p>
            <a:fld id="{EF449567-CCCF-405D-B400-0498B6733958}" type="slidenum">
              <a:rPr lang="en-AU" smtClean="0"/>
              <a:t>15</a:t>
            </a:fld>
            <a:endParaRPr lang="en-AU"/>
          </a:p>
        </p:txBody>
      </p:sp>
    </p:spTree>
    <p:extLst>
      <p:ext uri="{BB962C8B-B14F-4D97-AF65-F5344CB8AC3E}">
        <p14:creationId xmlns:p14="http://schemas.microsoft.com/office/powerpoint/2010/main" val="39954944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solidFill>
                  <a:schemeClr val="bg1"/>
                </a:solidFill>
                <a:effectLst/>
                <a:latin typeface="Arial" panose="020B0604020202020204" pitchFamily="34" charset="0"/>
                <a:ea typeface="Times New Roman" panose="02020603050405020304" pitchFamily="18" charset="0"/>
              </a:rPr>
              <a:t>The matricentric feminist lens (O’Reilly, 2019) will inform the data collection by prioritizing the lived experiences of mothers, recognizing the complexities of their roles and the societal structures that shape their realities. This approach will guide the selection of participants, ensuring a diverse representation of voices that reflect various backgrounds and experiences within the academic and creative fields.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solidFill>
                  <a:schemeClr val="bg1"/>
                </a:solidFill>
                <a:effectLst/>
                <a:latin typeface="Arial" panose="020B0604020202020204" pitchFamily="34" charset="0"/>
                <a:ea typeface="Times New Roman" panose="02020603050405020304" pitchFamily="18" charset="0"/>
              </a:rPr>
              <a:t>Incorporating creative methods of analysis, including visual mapping and narrative vignettes, will further enrich the interpretation of the data, aligned with the principles of arts-based research, allowing for a subtle understanding of participants’ experiences and the emotional nuances that accompany them.  Imagery and performance are uniquely equipped to provoke and suggest these nuances and the collection of data will be enriched by having these forms of data in addition to that which is collected through interviews.</a:t>
            </a:r>
            <a:endParaRPr lang="en-AU" sz="1200" dirty="0">
              <a:solidFill>
                <a:schemeClr val="bg1"/>
              </a:solidFill>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dirty="0">
              <a:solidFill>
                <a:schemeClr val="bg1"/>
              </a:solidFill>
              <a:effectLst/>
              <a:latin typeface="Times New Roman" panose="02020603050405020304" pitchFamily="18" charset="0"/>
              <a:ea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EF449567-CCCF-405D-B400-0498B6733958}" type="slidenum">
              <a:rPr lang="en-AU" smtClean="0"/>
              <a:t>16</a:t>
            </a:fld>
            <a:endParaRPr lang="en-AU"/>
          </a:p>
        </p:txBody>
      </p:sp>
    </p:spTree>
    <p:extLst>
      <p:ext uri="{BB962C8B-B14F-4D97-AF65-F5344CB8AC3E}">
        <p14:creationId xmlns:p14="http://schemas.microsoft.com/office/powerpoint/2010/main" val="1766600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2/3/2025</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2/3/2025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2/3/2025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2/3/2025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2/3/2025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2/3/2025</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2/3/2025</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f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8.jpeg"/><Relationship Id="rId7" Type="http://schemas.openxmlformats.org/officeDocument/2006/relationships/diagramQuickStyle" Target="../diagrams/quickStyle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1.jpg"/><Relationship Id="rId9" Type="http://schemas.microsoft.com/office/2007/relationships/diagramDrawing" Target="../diagrams/drawing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facebook.com/womenrisingco/videos/for-many-working-mothers-the-challenge-of-balancing-career-aspirations-with-the-/529722836252792/" TargetMode="External"/><Relationship Id="rId2" Type="http://schemas.openxmlformats.org/officeDocument/2006/relationships/hyperlink" Target="https://muse.jhu.edu/article/857672" TargetMode="External"/><Relationship Id="rId1" Type="http://schemas.openxmlformats.org/officeDocument/2006/relationships/slideLayout" Target="../slideLayouts/slideLayout2.xml"/><Relationship Id="rId4" Type="http://schemas.openxmlformats.org/officeDocument/2006/relationships/hyperlink" Target="https://www.tjboulting.com/hettie-judah-artist-mothers-other-parents-love-celebration-and-the-road-ahead"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jarm.journals.yorku.ca/index.php/jarm/article/view/40551" TargetMode="External"/><Relationship Id="rId2" Type="http://schemas.openxmlformats.org/officeDocument/2006/relationships/hyperlink" Target="https://www.artistparentindex.com/items/show/98"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18/10/relationships/comments" Target="../comments/modernComment_111_A1F1DCE5.xm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jpg"/></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jp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8BC298DB-2D5C-40A1-9A78-6B4A12198A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5C2355B-7CE9-4192-9142-A41CA0A0C0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0505C864-26A4-5B27-E350-8445518A53F6}"/>
              </a:ext>
            </a:extLst>
          </p:cNvPr>
          <p:cNvSpPr>
            <a:spLocks noGrp="1"/>
          </p:cNvSpPr>
          <p:nvPr>
            <p:ph type="ctrTitle"/>
          </p:nvPr>
        </p:nvSpPr>
        <p:spPr>
          <a:xfrm>
            <a:off x="6585200" y="967167"/>
            <a:ext cx="4151306" cy="2374516"/>
          </a:xfrm>
        </p:spPr>
        <p:txBody>
          <a:bodyPr>
            <a:normAutofit/>
          </a:bodyPr>
          <a:lstStyle/>
          <a:p>
            <a:r>
              <a:rPr lang="en-AU" sz="2300"/>
              <a:t>Threads and Strands: An Arts-Based investigation of Intersecting identities of Mother, Academic and Creative Practitioner</a:t>
            </a:r>
          </a:p>
        </p:txBody>
      </p:sp>
      <p:sp>
        <p:nvSpPr>
          <p:cNvPr id="3" name="Subtitle 2">
            <a:extLst>
              <a:ext uri="{FF2B5EF4-FFF2-40B4-BE49-F238E27FC236}">
                <a16:creationId xmlns:a16="http://schemas.microsoft.com/office/drawing/2014/main" id="{5C46D787-F4BE-8328-A86E-4900CA9296DE}"/>
              </a:ext>
            </a:extLst>
          </p:cNvPr>
          <p:cNvSpPr>
            <a:spLocks noGrp="1"/>
          </p:cNvSpPr>
          <p:nvPr>
            <p:ph type="subTitle" idx="1"/>
          </p:nvPr>
        </p:nvSpPr>
        <p:spPr>
          <a:xfrm>
            <a:off x="6579647" y="3529159"/>
            <a:ext cx="4162489" cy="1606576"/>
          </a:xfrm>
        </p:spPr>
        <p:txBody>
          <a:bodyPr>
            <a:normAutofit/>
          </a:bodyPr>
          <a:lstStyle/>
          <a:p>
            <a:pPr>
              <a:lnSpc>
                <a:spcPct val="110000"/>
              </a:lnSpc>
            </a:pPr>
            <a:r>
              <a:rPr lang="en-AU" sz="900" dirty="0"/>
              <a:t>Frances Sullivan-Rhodes</a:t>
            </a:r>
          </a:p>
          <a:p>
            <a:pPr>
              <a:lnSpc>
                <a:spcPct val="110000"/>
              </a:lnSpc>
            </a:pPr>
            <a:r>
              <a:rPr lang="en-AU" sz="900" dirty="0"/>
              <a:t>Doctor of Philosophy (Education)</a:t>
            </a:r>
          </a:p>
          <a:p>
            <a:pPr>
              <a:lnSpc>
                <a:spcPct val="110000"/>
              </a:lnSpc>
            </a:pPr>
            <a:r>
              <a:rPr lang="en-AU" sz="900" dirty="0"/>
              <a:t>Milestone 1 Presentation Feb 11</a:t>
            </a:r>
            <a:r>
              <a:rPr lang="en-AU" sz="900" baseline="30000" dirty="0"/>
              <a:t>th</a:t>
            </a:r>
            <a:r>
              <a:rPr lang="en-AU" sz="900" dirty="0"/>
              <a:t> 2025</a:t>
            </a:r>
          </a:p>
          <a:p>
            <a:pPr>
              <a:lnSpc>
                <a:spcPct val="110000"/>
              </a:lnSpc>
            </a:pPr>
            <a:r>
              <a:rPr lang="en-AU" sz="900" dirty="0"/>
              <a:t>Supervisors: A/Prof Lisa Paris, A/Prof Madeleine Dobson &amp; Dr Kathryne Ford</a:t>
            </a:r>
          </a:p>
          <a:p>
            <a:pPr>
              <a:lnSpc>
                <a:spcPct val="110000"/>
              </a:lnSpc>
            </a:pPr>
            <a:r>
              <a:rPr lang="en-AU" sz="900" dirty="0"/>
              <a:t>Thesis Chair: Dr Sharon Davies</a:t>
            </a:r>
          </a:p>
          <a:p>
            <a:pPr>
              <a:lnSpc>
                <a:spcPct val="110000"/>
              </a:lnSpc>
            </a:pPr>
            <a:endParaRPr lang="en-AU" sz="900" dirty="0"/>
          </a:p>
        </p:txBody>
      </p:sp>
      <p:pic>
        <p:nvPicPr>
          <p:cNvPr id="5" name="Picture 4" descr="A painting of two children walking&#10;&#10;Description automatically generated">
            <a:extLst>
              <a:ext uri="{FF2B5EF4-FFF2-40B4-BE49-F238E27FC236}">
                <a16:creationId xmlns:a16="http://schemas.microsoft.com/office/drawing/2014/main" id="{27B6A7E2-8086-51F4-CF06-FD18DF6370BE}"/>
              </a:ext>
            </a:extLst>
          </p:cNvPr>
          <p:cNvPicPr>
            <a:picLocks noChangeAspect="1"/>
          </p:cNvPicPr>
          <p:nvPr/>
        </p:nvPicPr>
        <p:blipFill>
          <a:blip r:embed="rId2"/>
          <a:srcRect r="12376" b="-4"/>
          <a:stretch/>
        </p:blipFill>
        <p:spPr>
          <a:xfrm>
            <a:off x="1583673" y="805583"/>
            <a:ext cx="4053153" cy="4660762"/>
          </a:xfrm>
          <a:prstGeom prst="rect">
            <a:avLst/>
          </a:prstGeom>
        </p:spPr>
      </p:pic>
      <p:cxnSp>
        <p:nvCxnSpPr>
          <p:cNvPr id="31" name="Straight Connector 30">
            <a:extLst>
              <a:ext uri="{FF2B5EF4-FFF2-40B4-BE49-F238E27FC236}">
                <a16:creationId xmlns:a16="http://schemas.microsoft.com/office/drawing/2014/main" id="{06D05ED8-39E4-42F8-92CB-704C2BD0D21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79647" y="3526496"/>
            <a:ext cx="4149931"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33" name="Picture 32">
            <a:extLst>
              <a:ext uri="{FF2B5EF4-FFF2-40B4-BE49-F238E27FC236}">
                <a16:creationId xmlns:a16="http://schemas.microsoft.com/office/drawing/2014/main" id="{45CE2E7C-6AA3-4710-825D-4CDDF788C7B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5" name="Straight Connector 34">
            <a:extLst>
              <a:ext uri="{FF2B5EF4-FFF2-40B4-BE49-F238E27FC236}">
                <a16:creationId xmlns:a16="http://schemas.microsoft.com/office/drawing/2014/main" id="{3256C6C3-0EDC-4651-AB37-9F26CFAA6C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07134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AU"/>
          </a:p>
        </p:txBody>
      </p:sp>
      <p:pic>
        <p:nvPicPr>
          <p:cNvPr id="31" name="Picture 30">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3" name="Straight Connector 32">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ECF35C3-8B44-4F4B-BD25-4C01823DB2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37" name="Rectangle 36">
            <a:extLst>
              <a:ext uri="{FF2B5EF4-FFF2-40B4-BE49-F238E27FC236}">
                <a16:creationId xmlns:a16="http://schemas.microsoft.com/office/drawing/2014/main" id="{D0712110-0BC1-4B31-B3BB-63B44222E8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4466B5F3-C053-4580-B04A-1EF9498882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7676E526-001A-AC78-3F47-FD2A12736CF9}"/>
              </a:ext>
            </a:extLst>
          </p:cNvPr>
          <p:cNvSpPr>
            <a:spLocks noGrp="1"/>
          </p:cNvSpPr>
          <p:nvPr>
            <p:ph type="title"/>
          </p:nvPr>
        </p:nvSpPr>
        <p:spPr>
          <a:xfrm>
            <a:off x="1452616" y="962902"/>
            <a:ext cx="4176384" cy="2380828"/>
          </a:xfrm>
        </p:spPr>
        <p:txBody>
          <a:bodyPr vert="horz" lIns="91440" tIns="45720" rIns="91440" bIns="0" rtlCol="0" anchor="b">
            <a:normAutofit/>
          </a:bodyPr>
          <a:lstStyle/>
          <a:p>
            <a:r>
              <a:rPr lang="en-US" sz="1900"/>
              <a:t>Leonardo Da Vinci.  The Virgin and Child With Saint Anne and John the Baptist (Cartoon, Charcoal and Chalk on Tinted Paper). 1499-1500. National gallery of London.   </a:t>
            </a:r>
          </a:p>
        </p:txBody>
      </p:sp>
      <p:cxnSp>
        <p:nvCxnSpPr>
          <p:cNvPr id="41" name="Straight Connector 40">
            <a:extLst>
              <a:ext uri="{FF2B5EF4-FFF2-40B4-BE49-F238E27FC236}">
                <a16:creationId xmlns:a16="http://schemas.microsoft.com/office/drawing/2014/main" id="{FA6123F2-4B61-414F-A7E5-5B7828EACAE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2617" y="3528543"/>
            <a:ext cx="4171479"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5" name="Content Placeholder 4">
            <a:extLst>
              <a:ext uri="{FF2B5EF4-FFF2-40B4-BE49-F238E27FC236}">
                <a16:creationId xmlns:a16="http://schemas.microsoft.com/office/drawing/2014/main" id="{FD123322-27E6-D618-1A2C-9AC0D2C98601}"/>
              </a:ext>
            </a:extLst>
          </p:cNvPr>
          <p:cNvPicPr>
            <a:picLocks noGrp="1" noChangeAspect="1"/>
          </p:cNvPicPr>
          <p:nvPr>
            <p:ph idx="1"/>
          </p:nvPr>
        </p:nvPicPr>
        <p:blipFill>
          <a:blip r:embed="rId3"/>
          <a:stretch>
            <a:fillRect/>
          </a:stretch>
        </p:blipFill>
        <p:spPr>
          <a:xfrm>
            <a:off x="6861802" y="805583"/>
            <a:ext cx="3425659" cy="4660762"/>
          </a:xfrm>
          <a:prstGeom prst="rect">
            <a:avLst/>
          </a:prstGeom>
        </p:spPr>
      </p:pic>
      <p:pic>
        <p:nvPicPr>
          <p:cNvPr id="43" name="Picture 42">
            <a:extLst>
              <a:ext uri="{FF2B5EF4-FFF2-40B4-BE49-F238E27FC236}">
                <a16:creationId xmlns:a16="http://schemas.microsoft.com/office/drawing/2014/main" id="{25CED634-E2D0-4AB7-96DD-816C9B52C5C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45" name="Straight Connector 44">
            <a:extLst>
              <a:ext uri="{FF2B5EF4-FFF2-40B4-BE49-F238E27FC236}">
                <a16:creationId xmlns:a16="http://schemas.microsoft.com/office/drawing/2014/main" id="{FCDDCDFB-696D-4FDF-9B58-24F71B7C37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61455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5C373-C6BA-27A7-1BDB-E245D1EA105E}"/>
              </a:ext>
            </a:extLst>
          </p:cNvPr>
          <p:cNvSpPr>
            <a:spLocks noGrp="1"/>
          </p:cNvSpPr>
          <p:nvPr>
            <p:ph type="title"/>
          </p:nvPr>
        </p:nvSpPr>
        <p:spPr>
          <a:xfrm>
            <a:off x="1451579" y="804519"/>
            <a:ext cx="9603275" cy="1049235"/>
          </a:xfrm>
        </p:spPr>
        <p:txBody>
          <a:bodyPr>
            <a:normAutofit/>
          </a:bodyPr>
          <a:lstStyle/>
          <a:p>
            <a:r>
              <a:rPr lang="en-AU" dirty="0"/>
              <a:t>Background and Context – Women in Academia</a:t>
            </a:r>
          </a:p>
        </p:txBody>
      </p:sp>
      <p:sp>
        <p:nvSpPr>
          <p:cNvPr id="3" name="Content Placeholder 2">
            <a:extLst>
              <a:ext uri="{FF2B5EF4-FFF2-40B4-BE49-F238E27FC236}">
                <a16:creationId xmlns:a16="http://schemas.microsoft.com/office/drawing/2014/main" id="{398FA6F4-DEDC-3AAE-95E6-6A18A2F3022D}"/>
              </a:ext>
            </a:extLst>
          </p:cNvPr>
          <p:cNvSpPr>
            <a:spLocks noGrp="1"/>
          </p:cNvSpPr>
          <p:nvPr>
            <p:ph idx="1"/>
          </p:nvPr>
        </p:nvSpPr>
        <p:spPr>
          <a:xfrm>
            <a:off x="1451579" y="2015732"/>
            <a:ext cx="9603275" cy="3450613"/>
          </a:xfrm>
        </p:spPr>
        <p:txBody>
          <a:bodyPr>
            <a:normAutofit fontScale="92500" lnSpcReduction="20000"/>
          </a:bodyPr>
          <a:lstStyle/>
          <a:p>
            <a:pPr marL="0" indent="0">
              <a:lnSpc>
                <a:spcPct val="110000"/>
              </a:lnSpc>
              <a:buNone/>
            </a:pPr>
            <a:endParaRPr lang="en-AU" sz="1600" dirty="0">
              <a:effectLst/>
              <a:latin typeface="Times New Roman" panose="02020603050405020304" pitchFamily="18" charset="0"/>
              <a:ea typeface="Times New Roman" panose="02020603050405020304" pitchFamily="18" charset="0"/>
            </a:endParaRPr>
          </a:p>
          <a:p>
            <a:pPr indent="457200">
              <a:lnSpc>
                <a:spcPct val="110000"/>
              </a:lnSpc>
            </a:pPr>
            <a:endParaRPr lang="en-AU" sz="1600" dirty="0">
              <a:effectLst/>
              <a:latin typeface="Arial" panose="020B0604020202020204" pitchFamily="34" charset="0"/>
              <a:ea typeface="Times New Roman" panose="02020603050405020304" pitchFamily="18" charset="0"/>
            </a:endParaRPr>
          </a:p>
          <a:p>
            <a:pPr indent="457200">
              <a:lnSpc>
                <a:spcPct val="110000"/>
              </a:lnSpc>
            </a:pPr>
            <a:r>
              <a:rPr lang="en-AU" sz="1600" dirty="0">
                <a:effectLst/>
                <a:latin typeface="Arial" panose="020B0604020202020204" pitchFamily="34" charset="0"/>
                <a:ea typeface="Times New Roman" panose="02020603050405020304" pitchFamily="18" charset="0"/>
              </a:rPr>
              <a:t>The importance of this project lies in acknowledging the effect </a:t>
            </a:r>
            <a:r>
              <a:rPr lang="en-AU" sz="1600" dirty="0">
                <a:latin typeface="Arial" panose="020B0604020202020204" pitchFamily="34" charset="0"/>
                <a:ea typeface="Times New Roman" panose="02020603050405020304" pitchFamily="18" charset="0"/>
              </a:rPr>
              <a:t>on women in the academy and attempt to ameliorate challenges which currently lead some women to delay seeking advancement in Higher Education (Level C, D, E) because of anxieties about family commitments making it harder to meet the needs of such roles and research activities requiring ability to travel to conferences etc which can put a greater strain on the resources of families where childcare responsibilities are a factor (Francis &amp; </a:t>
            </a:r>
            <a:r>
              <a:rPr lang="en-AU" sz="1600" dirty="0" err="1">
                <a:latin typeface="Arial" panose="020B0604020202020204" pitchFamily="34" charset="0"/>
                <a:ea typeface="Times New Roman" panose="02020603050405020304" pitchFamily="18" charset="0"/>
              </a:rPr>
              <a:t>Stulz</a:t>
            </a:r>
            <a:r>
              <a:rPr lang="en-AU" sz="1600" dirty="0">
                <a:latin typeface="Arial" panose="020B0604020202020204" pitchFamily="34" charset="0"/>
                <a:ea typeface="Times New Roman" panose="02020603050405020304" pitchFamily="18" charset="0"/>
              </a:rPr>
              <a:t>, 2020).</a:t>
            </a:r>
          </a:p>
          <a:p>
            <a:pPr indent="457200">
              <a:lnSpc>
                <a:spcPct val="110000"/>
              </a:lnSpc>
            </a:pPr>
            <a:r>
              <a:rPr lang="en-AU" sz="1600" dirty="0">
                <a:effectLst/>
                <a:latin typeface="Arial" panose="020B0604020202020204" pitchFamily="34" charset="0"/>
                <a:ea typeface="Times New Roman" panose="02020603050405020304" pitchFamily="18" charset="0"/>
              </a:rPr>
              <a:t>The woman as nurturer is a trope that prevails even in the academy, with some studies suggesting that women academics tend to bear a greater teaching and service load than male colleagues, supporting more of the emotional load of students and colleagues in the workplace than male colleagues (</a:t>
            </a:r>
            <a:r>
              <a:rPr lang="en-AU" sz="1600" dirty="0" err="1">
                <a:effectLst/>
                <a:latin typeface="Arial" panose="020B0604020202020204" pitchFamily="34" charset="0"/>
                <a:ea typeface="Times New Roman" panose="02020603050405020304" pitchFamily="18" charset="0"/>
              </a:rPr>
              <a:t>Manakil</a:t>
            </a:r>
            <a:r>
              <a:rPr lang="en-AU" sz="1600" dirty="0">
                <a:effectLst/>
                <a:latin typeface="Arial" panose="020B0604020202020204" pitchFamily="34" charset="0"/>
                <a:ea typeface="Times New Roman" panose="02020603050405020304" pitchFamily="18" charset="0"/>
              </a:rPr>
              <a:t> et al, 2023). Despite the advances in gender equity and rights, with women being encouraged to ‘have it all’, and be it all, by virtue of the struggles of suffragists and second wave feminists, there is a persistent assumption of the gendered nature of certain roles within both the home and the workplace (ibid).</a:t>
            </a:r>
            <a:endParaRPr lang="en-AU" sz="1600" dirty="0">
              <a:effectLst/>
              <a:latin typeface="Times New Roman" panose="02020603050405020304" pitchFamily="18" charset="0"/>
              <a:ea typeface="Times New Roman" panose="02020603050405020304" pitchFamily="18" charset="0"/>
            </a:endParaRPr>
          </a:p>
          <a:p>
            <a:pPr>
              <a:lnSpc>
                <a:spcPct val="110000"/>
              </a:lnSpc>
            </a:pPr>
            <a:endParaRPr lang="en-AU" sz="1600" dirty="0"/>
          </a:p>
        </p:txBody>
      </p:sp>
    </p:spTree>
    <p:extLst>
      <p:ext uri="{BB962C8B-B14F-4D97-AF65-F5344CB8AC3E}">
        <p14:creationId xmlns:p14="http://schemas.microsoft.com/office/powerpoint/2010/main" val="1625886470"/>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B0488-7E93-CB91-2625-804DCBEF1906}"/>
              </a:ext>
            </a:extLst>
          </p:cNvPr>
          <p:cNvSpPr>
            <a:spLocks noGrp="1"/>
          </p:cNvSpPr>
          <p:nvPr>
            <p:ph type="title"/>
          </p:nvPr>
        </p:nvSpPr>
        <p:spPr>
          <a:xfrm>
            <a:off x="1451579" y="804519"/>
            <a:ext cx="9603275" cy="1049235"/>
          </a:xfrm>
        </p:spPr>
        <p:txBody>
          <a:bodyPr>
            <a:normAutofit/>
          </a:bodyPr>
          <a:lstStyle/>
          <a:p>
            <a:r>
              <a:rPr lang="en-AU" dirty="0"/>
              <a:t>Gaps and Objectives</a:t>
            </a:r>
          </a:p>
        </p:txBody>
      </p:sp>
      <p:sp>
        <p:nvSpPr>
          <p:cNvPr id="3" name="Content Placeholder 2">
            <a:extLst>
              <a:ext uri="{FF2B5EF4-FFF2-40B4-BE49-F238E27FC236}">
                <a16:creationId xmlns:a16="http://schemas.microsoft.com/office/drawing/2014/main" id="{33DD893E-D21C-9459-308F-8074C52DD084}"/>
              </a:ext>
            </a:extLst>
          </p:cNvPr>
          <p:cNvSpPr>
            <a:spLocks noGrp="1"/>
          </p:cNvSpPr>
          <p:nvPr>
            <p:ph idx="1"/>
          </p:nvPr>
        </p:nvSpPr>
        <p:spPr>
          <a:xfrm>
            <a:off x="1451579" y="2015732"/>
            <a:ext cx="9603275" cy="3450613"/>
          </a:xfrm>
        </p:spPr>
        <p:txBody>
          <a:bodyPr>
            <a:normAutofit/>
          </a:bodyPr>
          <a:lstStyle/>
          <a:p>
            <a:pPr marL="71120" indent="386080">
              <a:lnSpc>
                <a:spcPct val="110000"/>
              </a:lnSpc>
              <a:spcBef>
                <a:spcPts val="835"/>
              </a:spcBef>
            </a:pPr>
            <a:r>
              <a:rPr lang="en-AU" sz="1400">
                <a:effectLst/>
                <a:latin typeface="Arial" panose="020B0604020202020204" pitchFamily="34" charset="0"/>
                <a:ea typeface="Arial" panose="020B0604020202020204" pitchFamily="34" charset="0"/>
              </a:rPr>
              <a:t>Whilst a review of relevant literature reveals that the challenges faced by women and mothers in Academia have been the subject of scholarly research, this has been particularly focused around the intersections with issues of gender, race or sexuality, the experience of mothers who navigate challenges of twin professional identities, has not featured notably as a subject of research.  I aim to address the experience of intersecting identities and challenges of invisible work through an Arts-based research project. </a:t>
            </a:r>
          </a:p>
          <a:p>
            <a:pPr marL="71120" indent="386080">
              <a:lnSpc>
                <a:spcPct val="110000"/>
              </a:lnSpc>
              <a:spcBef>
                <a:spcPts val="835"/>
              </a:spcBef>
            </a:pPr>
            <a:r>
              <a:rPr lang="en-AU" sz="1400">
                <a:effectLst/>
                <a:latin typeface="Arial" panose="020B0604020202020204" pitchFamily="34" charset="0"/>
                <a:ea typeface="Arial" panose="020B0604020202020204" pitchFamily="34" charset="0"/>
              </a:rPr>
              <a:t>My proposed research has the potential to contribute to the fields of arts-based research, and educational leadership.  By examining the confluence of parenting, academic and creative identities, the study aims to highlight the challenges and opportunities inherent in the intersection of these roles.  It seeks to provide a granular understanding of how these identities can be successfully integrated in a higher education context, to the benefit of staff, students and institutions, by providing a framework for tertiary institutions that can support others in similar positions of negotiating the intersection of competing commitments and challenges.</a:t>
            </a:r>
          </a:p>
          <a:p>
            <a:pPr>
              <a:lnSpc>
                <a:spcPct val="110000"/>
              </a:lnSpc>
            </a:pPr>
            <a:endParaRPr lang="en-AU" sz="1400"/>
          </a:p>
        </p:txBody>
      </p:sp>
    </p:spTree>
    <p:extLst>
      <p:ext uri="{BB962C8B-B14F-4D97-AF65-F5344CB8AC3E}">
        <p14:creationId xmlns:p14="http://schemas.microsoft.com/office/powerpoint/2010/main" val="4055820595"/>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54F891EB-ED45-44C3-95D6-FFB2EC07FA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EA385B8-7C85-4CE0-AE3A-00EB627B34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1755DFC1-1E11-22B5-F526-88E68B2CD94C}"/>
              </a:ext>
            </a:extLst>
          </p:cNvPr>
          <p:cNvSpPr>
            <a:spLocks noGrp="1"/>
          </p:cNvSpPr>
          <p:nvPr>
            <p:ph type="title"/>
          </p:nvPr>
        </p:nvSpPr>
        <p:spPr>
          <a:xfrm>
            <a:off x="812205" y="804519"/>
            <a:ext cx="3241820" cy="4431360"/>
          </a:xfrm>
        </p:spPr>
        <p:txBody>
          <a:bodyPr anchor="ctr">
            <a:normAutofit/>
          </a:bodyPr>
          <a:lstStyle/>
          <a:p>
            <a:r>
              <a:rPr lang="en-AU" dirty="0"/>
              <a:t>Research Questions</a:t>
            </a:r>
          </a:p>
        </p:txBody>
      </p:sp>
      <p:cxnSp>
        <p:nvCxnSpPr>
          <p:cNvPr id="19" name="Straight Connector 18">
            <a:extLst>
              <a:ext uri="{FF2B5EF4-FFF2-40B4-BE49-F238E27FC236}">
                <a16:creationId xmlns:a16="http://schemas.microsoft.com/office/drawing/2014/main" id="{19AF263B-E208-40DF-A182-5193478DCFA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45156" y="890353"/>
            <a:ext cx="0" cy="457200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7E4DB3B-E866-8FC3-A3B8-D20C3CADF79C}"/>
              </a:ext>
            </a:extLst>
          </p:cNvPr>
          <p:cNvSpPr>
            <a:spLocks noGrp="1"/>
          </p:cNvSpPr>
          <p:nvPr>
            <p:ph idx="1"/>
          </p:nvPr>
        </p:nvSpPr>
        <p:spPr>
          <a:xfrm>
            <a:off x="4637863" y="804520"/>
            <a:ext cx="6102559" cy="4431359"/>
          </a:xfrm>
        </p:spPr>
        <p:txBody>
          <a:bodyPr anchor="ctr">
            <a:normAutofit/>
          </a:bodyPr>
          <a:lstStyle/>
          <a:p>
            <a:pPr marL="342900" lvl="0" indent="-342900">
              <a:lnSpc>
                <a:spcPct val="110000"/>
              </a:lnSpc>
              <a:spcAft>
                <a:spcPts val="800"/>
              </a:spcAft>
              <a:buFont typeface="Calibri" panose="020F0502020204030204" pitchFamily="34" charset="0"/>
              <a:buChar char="-"/>
            </a:pPr>
            <a:r>
              <a:rPr lang="en-AU" sz="1700">
                <a:effectLst/>
                <a:latin typeface="Arial" panose="020B0604020202020204" pitchFamily="34" charset="0"/>
                <a:ea typeface="Calibri" panose="020F0502020204030204" pitchFamily="34" charset="0"/>
              </a:rPr>
              <a:t>What perceived challenges/opportunities emerge for mothers in West Australian Universities at the intersection of their identity domains as artists, academics and parents?</a:t>
            </a:r>
            <a:endParaRPr lang="en-AU" sz="1700">
              <a:effectLst/>
              <a:latin typeface="Times New Roman" panose="02020603050405020304" pitchFamily="18" charset="0"/>
              <a:ea typeface="Calibri" panose="020F0502020204030204" pitchFamily="34" charset="0"/>
            </a:endParaRPr>
          </a:p>
          <a:p>
            <a:pPr marL="342900" lvl="0" indent="-342900">
              <a:lnSpc>
                <a:spcPct val="110000"/>
              </a:lnSpc>
              <a:spcAft>
                <a:spcPts val="800"/>
              </a:spcAft>
              <a:buFont typeface="Calibri" panose="020F0502020204030204" pitchFamily="34" charset="0"/>
              <a:buChar char="-"/>
            </a:pPr>
            <a:r>
              <a:rPr lang="en-AU" sz="1700">
                <a:effectLst/>
                <a:latin typeface="Arial" panose="020B0604020202020204" pitchFamily="34" charset="0"/>
                <a:ea typeface="Calibri" panose="020F0502020204030204" pitchFamily="34" charset="0"/>
              </a:rPr>
              <a:t>What perceived benefits/impacts accrue to women in Higher Education from maintaining a “professional - high status - creative practice” alongside their roles as academics and parents.</a:t>
            </a:r>
            <a:endParaRPr lang="en-AU" sz="1700">
              <a:effectLst/>
              <a:latin typeface="Times New Roman" panose="02020603050405020304" pitchFamily="18" charset="0"/>
              <a:ea typeface="Calibri" panose="020F0502020204030204" pitchFamily="34" charset="0"/>
            </a:endParaRPr>
          </a:p>
          <a:p>
            <a:pPr marL="342900" lvl="0" indent="-342900">
              <a:lnSpc>
                <a:spcPct val="110000"/>
              </a:lnSpc>
              <a:spcAft>
                <a:spcPts val="800"/>
              </a:spcAft>
              <a:buFont typeface="Calibri" panose="020F0502020204030204" pitchFamily="34" charset="0"/>
              <a:buChar char="-"/>
            </a:pPr>
            <a:r>
              <a:rPr lang="en-AU" sz="1700">
                <a:effectLst/>
                <a:latin typeface="Arial" panose="020B0604020202020204" pitchFamily="34" charset="0"/>
                <a:ea typeface="Calibri" panose="020F0502020204030204" pitchFamily="34" charset="0"/>
              </a:rPr>
              <a:t>Do arts-based research practices amplify participants voices, experiences, and narratives in ways that effectively advocate for improvement in their circumstances and those of the generation of women that follow?  If so, how?</a:t>
            </a:r>
            <a:endParaRPr lang="en-AU" sz="1700">
              <a:effectLst/>
              <a:latin typeface="Times New Roman" panose="02020603050405020304" pitchFamily="18" charset="0"/>
              <a:ea typeface="Calibri" panose="020F0502020204030204" pitchFamily="34" charset="0"/>
            </a:endParaRPr>
          </a:p>
          <a:p>
            <a:pPr>
              <a:lnSpc>
                <a:spcPct val="110000"/>
              </a:lnSpc>
            </a:pPr>
            <a:endParaRPr lang="en-AU" sz="1700"/>
          </a:p>
        </p:txBody>
      </p:sp>
      <p:pic>
        <p:nvPicPr>
          <p:cNvPr id="21" name="Picture 20">
            <a:extLst>
              <a:ext uri="{FF2B5EF4-FFF2-40B4-BE49-F238E27FC236}">
                <a16:creationId xmlns:a16="http://schemas.microsoft.com/office/drawing/2014/main" id="{DCC0100C-A457-45B1-8A8B-8740F43EC15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Tree>
    <p:extLst>
      <p:ext uri="{BB962C8B-B14F-4D97-AF65-F5344CB8AC3E}">
        <p14:creationId xmlns:p14="http://schemas.microsoft.com/office/powerpoint/2010/main" val="1910706079"/>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7" name="Rectangle 56">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A room with many objects on the wall&#10;&#10;Description automatically generated">
            <a:extLst>
              <a:ext uri="{FF2B5EF4-FFF2-40B4-BE49-F238E27FC236}">
                <a16:creationId xmlns:a16="http://schemas.microsoft.com/office/drawing/2014/main" id="{BF5DD5E9-F2B8-CFF3-187D-9CED26D05715}"/>
              </a:ext>
            </a:extLst>
          </p:cNvPr>
          <p:cNvPicPr>
            <a:picLocks noChangeAspect="1"/>
          </p:cNvPicPr>
          <p:nvPr/>
        </p:nvPicPr>
        <p:blipFill>
          <a:blip r:embed="rId3">
            <a:alphaModFix amt="50000"/>
          </a:blip>
          <a:srcRect t="37317" b="36667"/>
          <a:stretch/>
        </p:blipFill>
        <p:spPr>
          <a:xfrm>
            <a:off x="305" y="10"/>
            <a:ext cx="12191695" cy="6857990"/>
          </a:xfrm>
          <a:prstGeom prst="rect">
            <a:avLst/>
          </a:prstGeom>
        </p:spPr>
      </p:pic>
      <p:sp>
        <p:nvSpPr>
          <p:cNvPr id="58"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59"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60" name="Rectangle 59">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61ED0155-127B-5FD4-2B0C-D60C62EC327E}"/>
              </a:ext>
            </a:extLst>
          </p:cNvPr>
          <p:cNvSpPr>
            <a:spLocks noGrp="1"/>
          </p:cNvSpPr>
          <p:nvPr>
            <p:ph type="title"/>
          </p:nvPr>
        </p:nvSpPr>
        <p:spPr>
          <a:xfrm>
            <a:off x="1130271" y="1193800"/>
            <a:ext cx="3193050" cy="4699000"/>
          </a:xfrm>
        </p:spPr>
        <p:txBody>
          <a:bodyPr anchor="ctr">
            <a:normAutofit/>
          </a:bodyPr>
          <a:lstStyle/>
          <a:p>
            <a:r>
              <a:rPr lang="en-AU" sz="3000"/>
              <a:t>Methodology and Methods</a:t>
            </a:r>
          </a:p>
        </p:txBody>
      </p:sp>
      <p:cxnSp>
        <p:nvCxnSpPr>
          <p:cNvPr id="61" name="Straight Connector 60">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10" name="Content Placeholder 9">
            <a:extLst>
              <a:ext uri="{FF2B5EF4-FFF2-40B4-BE49-F238E27FC236}">
                <a16:creationId xmlns:a16="http://schemas.microsoft.com/office/drawing/2014/main" id="{31670CB8-F704-9889-7084-CD5F32FCABDC}"/>
              </a:ext>
            </a:extLst>
          </p:cNvPr>
          <p:cNvSpPr>
            <a:spLocks noGrp="1"/>
          </p:cNvSpPr>
          <p:nvPr>
            <p:ph idx="1"/>
          </p:nvPr>
        </p:nvSpPr>
        <p:spPr>
          <a:xfrm>
            <a:off x="4976636" y="1193800"/>
            <a:ext cx="6085091" cy="4699000"/>
          </a:xfrm>
        </p:spPr>
        <p:txBody>
          <a:bodyPr anchor="ctr">
            <a:normAutofit/>
          </a:bodyPr>
          <a:lstStyle/>
          <a:p>
            <a:r>
              <a:rPr lang="en-US" dirty="0"/>
              <a:t>Critical Feminist Paradigm</a:t>
            </a:r>
          </a:p>
          <a:p>
            <a:r>
              <a:rPr lang="en-US" dirty="0"/>
              <a:t>Qualitative Research</a:t>
            </a:r>
          </a:p>
          <a:p>
            <a:r>
              <a:rPr lang="en-US" dirty="0"/>
              <a:t>Arts-Based Research Methods</a:t>
            </a:r>
          </a:p>
          <a:p>
            <a:endParaRPr lang="en-US" dirty="0"/>
          </a:p>
        </p:txBody>
      </p:sp>
      <p:sp>
        <p:nvSpPr>
          <p:cNvPr id="62"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extLst>
      <p:ext uri="{BB962C8B-B14F-4D97-AF65-F5344CB8AC3E}">
        <p14:creationId xmlns:p14="http://schemas.microsoft.com/office/powerpoint/2010/main" val="2966464417"/>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2810100C-B2E3-4BD2-B42B-F78F0239C2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Connector 46">
            <a:extLst>
              <a:ext uri="{FF2B5EF4-FFF2-40B4-BE49-F238E27FC236}">
                <a16:creationId xmlns:a16="http://schemas.microsoft.com/office/drawing/2014/main" id="{ABDA076A-A426-4BA4-91D7-2194025E1EE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53317" y="1847088"/>
            <a:ext cx="498508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B91761F9-B0CC-39F1-B7B0-B050EC524C3E}"/>
              </a:ext>
            </a:extLst>
          </p:cNvPr>
          <p:cNvSpPr>
            <a:spLocks noGrp="1"/>
          </p:cNvSpPr>
          <p:nvPr>
            <p:ph type="title"/>
          </p:nvPr>
        </p:nvSpPr>
        <p:spPr>
          <a:xfrm>
            <a:off x="5753318" y="804520"/>
            <a:ext cx="4985079" cy="1049235"/>
          </a:xfrm>
        </p:spPr>
        <p:txBody>
          <a:bodyPr>
            <a:normAutofit/>
          </a:bodyPr>
          <a:lstStyle/>
          <a:p>
            <a:r>
              <a:rPr lang="en-AU"/>
              <a:t>Methods</a:t>
            </a:r>
          </a:p>
        </p:txBody>
      </p:sp>
      <p:sp>
        <p:nvSpPr>
          <p:cNvPr id="42" name="Rectangle 41">
            <a:extLst>
              <a:ext uri="{FF2B5EF4-FFF2-40B4-BE49-F238E27FC236}">
                <a16:creationId xmlns:a16="http://schemas.microsoft.com/office/drawing/2014/main" id="{06FE94E2-EB97-4BF3-ADFD-1D6ECE62B4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nvGrpSpPr>
          <p:cNvPr id="44" name="Group 43">
            <a:extLst>
              <a:ext uri="{FF2B5EF4-FFF2-40B4-BE49-F238E27FC236}">
                <a16:creationId xmlns:a16="http://schemas.microsoft.com/office/drawing/2014/main" id="{E19263DE-9849-4BA8-8990-4AFC76B953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2238" y="482171"/>
            <a:ext cx="4641751" cy="5149101"/>
            <a:chOff x="7463259" y="583365"/>
            <a:chExt cx="4641750" cy="5181928"/>
          </a:xfrm>
        </p:grpSpPr>
        <p:sp>
          <p:nvSpPr>
            <p:cNvPr id="45" name="Rectangle 44">
              <a:extLst>
                <a:ext uri="{FF2B5EF4-FFF2-40B4-BE49-F238E27FC236}">
                  <a16:creationId xmlns:a16="http://schemas.microsoft.com/office/drawing/2014/main" id="{20925473-E783-403A-8BDE-D1EBDAEDA4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9" y="583365"/>
              <a:ext cx="4641750"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EABD99F7-1E3E-4B98-A113-A2DAA96D11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8" y="915807"/>
              <a:ext cx="4001651"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6" name="Picture 5" descr="A painting of a person and a child&#10;&#10;Description automatically generated">
            <a:extLst>
              <a:ext uri="{FF2B5EF4-FFF2-40B4-BE49-F238E27FC236}">
                <a16:creationId xmlns:a16="http://schemas.microsoft.com/office/drawing/2014/main" id="{18E98533-A407-46E4-7BC1-8C1177D09354}"/>
              </a:ext>
            </a:extLst>
          </p:cNvPr>
          <p:cNvPicPr>
            <a:picLocks noChangeAspect="1"/>
          </p:cNvPicPr>
          <p:nvPr/>
        </p:nvPicPr>
        <p:blipFill>
          <a:blip r:embed="rId3"/>
          <a:srcRect l="4040" r="7444" b="-4"/>
          <a:stretch/>
        </p:blipFill>
        <p:spPr>
          <a:xfrm>
            <a:off x="1271223" y="1116345"/>
            <a:ext cx="3362141" cy="3866172"/>
          </a:xfrm>
          <a:prstGeom prst="rect">
            <a:avLst/>
          </a:prstGeom>
        </p:spPr>
      </p:pic>
      <p:pic>
        <p:nvPicPr>
          <p:cNvPr id="48" name="Picture 47">
            <a:extLst>
              <a:ext uri="{FF2B5EF4-FFF2-40B4-BE49-F238E27FC236}">
                <a16:creationId xmlns:a16="http://schemas.microsoft.com/office/drawing/2014/main" id="{463556DA-E50F-49FC-B9C5-16746A93720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50" name="Straight Connector 49">
            <a:extLst>
              <a:ext uri="{FF2B5EF4-FFF2-40B4-BE49-F238E27FC236}">
                <a16:creationId xmlns:a16="http://schemas.microsoft.com/office/drawing/2014/main" id="{C2D4E8CC-A5F3-49D3-A830-647340CFFD8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graphicFrame>
        <p:nvGraphicFramePr>
          <p:cNvPr id="4" name="Content Placeholder 3">
            <a:extLst>
              <a:ext uri="{FF2B5EF4-FFF2-40B4-BE49-F238E27FC236}">
                <a16:creationId xmlns:a16="http://schemas.microsoft.com/office/drawing/2014/main" id="{C36EF1E2-9603-702F-B77D-B1D65392C6E9}"/>
              </a:ext>
            </a:extLst>
          </p:cNvPr>
          <p:cNvGraphicFramePr>
            <a:graphicFrameLocks noGrp="1"/>
          </p:cNvGraphicFramePr>
          <p:nvPr>
            <p:ph idx="1"/>
            <p:extLst>
              <p:ext uri="{D42A27DB-BD31-4B8C-83A1-F6EECF244321}">
                <p14:modId xmlns:p14="http://schemas.microsoft.com/office/powerpoint/2010/main" val="854746106"/>
              </p:ext>
            </p:extLst>
          </p:nvPr>
        </p:nvGraphicFramePr>
        <p:xfrm>
          <a:off x="5753317" y="2015732"/>
          <a:ext cx="4985080" cy="345061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0402598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482E7304-2AC2-4A5C-924D-A6AC3FFC5E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4BD9E9-4415-3546-2345-121400E89F7D}"/>
              </a:ext>
            </a:extLst>
          </p:cNvPr>
          <p:cNvSpPr>
            <a:spLocks noGrp="1"/>
          </p:cNvSpPr>
          <p:nvPr>
            <p:ph type="title"/>
          </p:nvPr>
        </p:nvSpPr>
        <p:spPr>
          <a:xfrm>
            <a:off x="1451579" y="804519"/>
            <a:ext cx="9603275" cy="1049235"/>
          </a:xfrm>
        </p:spPr>
        <p:txBody>
          <a:bodyPr>
            <a:normAutofit/>
          </a:bodyPr>
          <a:lstStyle/>
          <a:p>
            <a:r>
              <a:rPr lang="en-AU" dirty="0"/>
              <a:t>Data Collection</a:t>
            </a:r>
          </a:p>
        </p:txBody>
      </p:sp>
      <p:cxnSp>
        <p:nvCxnSpPr>
          <p:cNvPr id="20" name="Straight Connector 19">
            <a:extLst>
              <a:ext uri="{FF2B5EF4-FFF2-40B4-BE49-F238E27FC236}">
                <a16:creationId xmlns:a16="http://schemas.microsoft.com/office/drawing/2014/main" id="{D259FEF2-F6A5-442F-BA10-4E39EECD0AB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579" y="1853754"/>
            <a:ext cx="960327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2" name="Rectangle 21">
            <a:extLst>
              <a:ext uri="{FF2B5EF4-FFF2-40B4-BE49-F238E27FC236}">
                <a16:creationId xmlns:a16="http://schemas.microsoft.com/office/drawing/2014/main" id="{A3C183B1-1D4B-4E3D-A02E-A426E3BFA0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aphicFrame>
        <p:nvGraphicFramePr>
          <p:cNvPr id="4" name="Content Placeholder 3">
            <a:extLst>
              <a:ext uri="{FF2B5EF4-FFF2-40B4-BE49-F238E27FC236}">
                <a16:creationId xmlns:a16="http://schemas.microsoft.com/office/drawing/2014/main" id="{B930CFFB-BF7A-F35F-2BBB-B1978E49FE54}"/>
              </a:ext>
            </a:extLst>
          </p:cNvPr>
          <p:cNvGraphicFramePr>
            <a:graphicFrameLocks noGrp="1"/>
          </p:cNvGraphicFramePr>
          <p:nvPr>
            <p:ph idx="1"/>
            <p:extLst>
              <p:ext uri="{D42A27DB-BD31-4B8C-83A1-F6EECF244321}">
                <p14:modId xmlns:p14="http://schemas.microsoft.com/office/powerpoint/2010/main" val="408181523"/>
              </p:ext>
            </p:extLst>
          </p:nvPr>
        </p:nvGraphicFramePr>
        <p:xfrm>
          <a:off x="1450975" y="2331497"/>
          <a:ext cx="9604375" cy="37232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538923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32D32A60-013B-47A8-8833-D242408091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AE27932B-B694-4C4C-90D7-A0333A7C58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3654DF9B-BA34-6B71-D3A1-51C3329718E7}"/>
              </a:ext>
            </a:extLst>
          </p:cNvPr>
          <p:cNvSpPr>
            <a:spLocks noGrp="1"/>
          </p:cNvSpPr>
          <p:nvPr>
            <p:ph type="title"/>
          </p:nvPr>
        </p:nvSpPr>
        <p:spPr>
          <a:xfrm>
            <a:off x="1451579" y="2303047"/>
            <a:ext cx="3272093" cy="2674198"/>
          </a:xfrm>
        </p:spPr>
        <p:txBody>
          <a:bodyPr anchor="t">
            <a:normAutofit/>
          </a:bodyPr>
          <a:lstStyle/>
          <a:p>
            <a:r>
              <a:rPr lang="en-AU" dirty="0"/>
              <a:t>Significance</a:t>
            </a:r>
          </a:p>
        </p:txBody>
      </p:sp>
      <p:cxnSp>
        <p:nvCxnSpPr>
          <p:cNvPr id="39" name="Straight Connector 38">
            <a:extLst>
              <a:ext uri="{FF2B5EF4-FFF2-40B4-BE49-F238E27FC236}">
                <a16:creationId xmlns:a16="http://schemas.microsoft.com/office/drawing/2014/main" id="{9EBB0476-5CF0-4F44-8D68-5D42D7AEE4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579" y="2146542"/>
            <a:ext cx="327209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41" name="Title 1">
            <a:extLst>
              <a:ext uri="{FF2B5EF4-FFF2-40B4-BE49-F238E27FC236}">
                <a16:creationId xmlns:a16="http://schemas.microsoft.com/office/drawing/2014/main" id="{A9DA474E-6B91-4200-840F-0257B2358A75}"/>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1580" y="3122496"/>
            <a:ext cx="3530157"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en-US" dirty="0"/>
          </a:p>
        </p:txBody>
      </p:sp>
      <p:pic>
        <p:nvPicPr>
          <p:cNvPr id="43" name="Picture 42">
            <a:extLst>
              <a:ext uri="{FF2B5EF4-FFF2-40B4-BE49-F238E27FC236}">
                <a16:creationId xmlns:a16="http://schemas.microsoft.com/office/drawing/2014/main" id="{DF63C9AD-AE6E-4512-8171-91612E84CCF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45" name="Straight Connector 44">
            <a:extLst>
              <a:ext uri="{FF2B5EF4-FFF2-40B4-BE49-F238E27FC236}">
                <a16:creationId xmlns:a16="http://schemas.microsoft.com/office/drawing/2014/main" id="{FE1A49CE-B63D-457A-A180-1C883E1A63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F7DCFB1A-A9B2-A65B-1D05-8DA237CEFDC8}"/>
              </a:ext>
            </a:extLst>
          </p:cNvPr>
          <p:cNvGraphicFramePr>
            <a:graphicFrameLocks noGrp="1"/>
          </p:cNvGraphicFramePr>
          <p:nvPr>
            <p:ph idx="1"/>
            <p:extLst>
              <p:ext uri="{D42A27DB-BD31-4B8C-83A1-F6EECF244321}">
                <p14:modId xmlns:p14="http://schemas.microsoft.com/office/powerpoint/2010/main" val="2097983138"/>
              </p:ext>
            </p:extLst>
          </p:nvPr>
        </p:nvGraphicFramePr>
        <p:xfrm>
          <a:off x="5141913" y="803275"/>
          <a:ext cx="5913437" cy="4637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987653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5613E-979E-4D57-4ED7-0740345C05D2}"/>
              </a:ext>
            </a:extLst>
          </p:cNvPr>
          <p:cNvSpPr>
            <a:spLocks noGrp="1"/>
          </p:cNvSpPr>
          <p:nvPr>
            <p:ph type="title"/>
          </p:nvPr>
        </p:nvSpPr>
        <p:spPr>
          <a:xfrm>
            <a:off x="1451579" y="804519"/>
            <a:ext cx="9603275" cy="1049235"/>
          </a:xfrm>
        </p:spPr>
        <p:txBody>
          <a:bodyPr>
            <a:normAutofit/>
          </a:bodyPr>
          <a:lstStyle/>
          <a:p>
            <a:r>
              <a:rPr lang="en-AU" dirty="0"/>
              <a:t>Ethics</a:t>
            </a:r>
          </a:p>
        </p:txBody>
      </p:sp>
      <p:graphicFrame>
        <p:nvGraphicFramePr>
          <p:cNvPr id="55" name="Content Placeholder 3">
            <a:extLst>
              <a:ext uri="{FF2B5EF4-FFF2-40B4-BE49-F238E27FC236}">
                <a16:creationId xmlns:a16="http://schemas.microsoft.com/office/drawing/2014/main" id="{910E97BF-1C1C-B456-5CC7-5544F19C68F6}"/>
              </a:ext>
            </a:extLst>
          </p:cNvPr>
          <p:cNvGraphicFramePr>
            <a:graphicFrameLocks noGrp="1"/>
          </p:cNvGraphicFramePr>
          <p:nvPr>
            <p:ph idx="1"/>
            <p:extLst>
              <p:ext uri="{D42A27DB-BD31-4B8C-83A1-F6EECF244321}">
                <p14:modId xmlns:p14="http://schemas.microsoft.com/office/powerpoint/2010/main" val="1616698491"/>
              </p:ext>
            </p:extLst>
          </p:nvPr>
        </p:nvGraphicFramePr>
        <p:xfrm>
          <a:off x="1450975" y="2340435"/>
          <a:ext cx="9604375" cy="33244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796707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4F891EB-ED45-44C3-95D6-FFB2EC07FA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EA385B8-7C85-4CE0-AE3A-00EB627B34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222CA849-A120-9461-C051-8FCF93DD77DF}"/>
              </a:ext>
            </a:extLst>
          </p:cNvPr>
          <p:cNvSpPr>
            <a:spLocks noGrp="1"/>
          </p:cNvSpPr>
          <p:nvPr>
            <p:ph type="title"/>
          </p:nvPr>
        </p:nvSpPr>
        <p:spPr>
          <a:xfrm>
            <a:off x="812205" y="804519"/>
            <a:ext cx="3241820" cy="4431360"/>
          </a:xfrm>
        </p:spPr>
        <p:txBody>
          <a:bodyPr anchor="ctr">
            <a:normAutofit/>
          </a:bodyPr>
          <a:lstStyle/>
          <a:p>
            <a:r>
              <a:rPr lang="en-AU" dirty="0"/>
              <a:t>Data Management</a:t>
            </a:r>
          </a:p>
        </p:txBody>
      </p:sp>
      <p:cxnSp>
        <p:nvCxnSpPr>
          <p:cNvPr id="12" name="Straight Connector 11">
            <a:extLst>
              <a:ext uri="{FF2B5EF4-FFF2-40B4-BE49-F238E27FC236}">
                <a16:creationId xmlns:a16="http://schemas.microsoft.com/office/drawing/2014/main" id="{19AF263B-E208-40DF-A182-5193478DCFA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45156" y="890353"/>
            <a:ext cx="0" cy="457200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A1364E2-9029-7295-102A-13C047FCABDC}"/>
              </a:ext>
            </a:extLst>
          </p:cNvPr>
          <p:cNvSpPr>
            <a:spLocks noGrp="1"/>
          </p:cNvSpPr>
          <p:nvPr>
            <p:ph idx="1"/>
          </p:nvPr>
        </p:nvSpPr>
        <p:spPr>
          <a:xfrm>
            <a:off x="4637863" y="804520"/>
            <a:ext cx="6102559" cy="4431359"/>
          </a:xfrm>
        </p:spPr>
        <p:txBody>
          <a:bodyPr anchor="ctr">
            <a:normAutofit/>
          </a:bodyPr>
          <a:lstStyle/>
          <a:p>
            <a:r>
              <a:rPr lang="en-AU" dirty="0"/>
              <a:t>Data will be managed in line with Curtin Research Management Guidelines.</a:t>
            </a:r>
          </a:p>
          <a:p>
            <a:r>
              <a:rPr lang="en-AU" dirty="0"/>
              <a:t>Physical data will be stored in a locked studio space</a:t>
            </a:r>
          </a:p>
          <a:p>
            <a:r>
              <a:rPr lang="en-AU" dirty="0"/>
              <a:t>Digital data will be stored on password protected files and device.</a:t>
            </a:r>
          </a:p>
        </p:txBody>
      </p:sp>
      <p:pic>
        <p:nvPicPr>
          <p:cNvPr id="14" name="Picture 13">
            <a:extLst>
              <a:ext uri="{FF2B5EF4-FFF2-40B4-BE49-F238E27FC236}">
                <a16:creationId xmlns:a16="http://schemas.microsoft.com/office/drawing/2014/main" id="{DCC0100C-A457-45B1-8A8B-8740F43EC15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Tree>
    <p:extLst>
      <p:ext uri="{BB962C8B-B14F-4D97-AF65-F5344CB8AC3E}">
        <p14:creationId xmlns:p14="http://schemas.microsoft.com/office/powerpoint/2010/main" val="2777631963"/>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0216D9FD-860F-4F5C-8D9B-CE7002071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A4AD59-A275-7143-BE76-781B9A2ADC74}"/>
              </a:ext>
            </a:extLst>
          </p:cNvPr>
          <p:cNvSpPr>
            <a:spLocks noGrp="1"/>
          </p:cNvSpPr>
          <p:nvPr>
            <p:ph type="title"/>
          </p:nvPr>
        </p:nvSpPr>
        <p:spPr>
          <a:xfrm>
            <a:off x="882651" y="977028"/>
            <a:ext cx="3333410" cy="5237503"/>
          </a:xfrm>
        </p:spPr>
        <p:txBody>
          <a:bodyPr anchor="ctr">
            <a:normAutofit/>
          </a:bodyPr>
          <a:lstStyle/>
          <a:p>
            <a:r>
              <a:rPr lang="en-AU" sz="2500"/>
              <a:t>Acknowledgment</a:t>
            </a:r>
          </a:p>
        </p:txBody>
      </p:sp>
      <p:sp>
        <p:nvSpPr>
          <p:cNvPr id="14" name="Rectangle 13">
            <a:extLst>
              <a:ext uri="{FF2B5EF4-FFF2-40B4-BE49-F238E27FC236}">
                <a16:creationId xmlns:a16="http://schemas.microsoft.com/office/drawing/2014/main" id="{8D074069-7026-466C-B495-20FB9578CF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3993" y="0"/>
            <a:ext cx="7538007" cy="6858000"/>
          </a:xfrm>
          <a:prstGeom prst="rect">
            <a:avLst/>
          </a:prstGeom>
          <a:solidFill>
            <a:schemeClr val="tx2"/>
          </a:solidFill>
          <a:ln w="6350">
            <a:noFill/>
          </a:ln>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1685D80-4D5A-471F-9215-651424F475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3787" y="0"/>
            <a:ext cx="164592" cy="6858000"/>
          </a:xfrm>
          <a:prstGeom prst="rect">
            <a:avLst/>
          </a:prstGeom>
          <a:solidFill>
            <a:schemeClr val="accent2"/>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9F2DBBD-9169-0B4E-1B2D-ACACF06A48EB}"/>
              </a:ext>
            </a:extLst>
          </p:cNvPr>
          <p:cNvSpPr>
            <a:spLocks noGrp="1"/>
          </p:cNvSpPr>
          <p:nvPr>
            <p:ph idx="1"/>
          </p:nvPr>
        </p:nvSpPr>
        <p:spPr>
          <a:xfrm>
            <a:off x="5791954" y="977029"/>
            <a:ext cx="5428789" cy="5237503"/>
          </a:xfrm>
        </p:spPr>
        <p:txBody>
          <a:bodyPr anchor="ctr">
            <a:normAutofit/>
          </a:bodyPr>
          <a:lstStyle/>
          <a:p>
            <a:r>
              <a:rPr lang="en-AU" dirty="0">
                <a:solidFill>
                  <a:schemeClr val="bg1"/>
                </a:solidFill>
              </a:rPr>
              <a:t>I wish to pay my respects to the traditional custodians of the lands on which I live and learn and work and to acknowledge that this has been a place of learning for millennia and that I am proud to be standing here and continuing to learn and contribute to the construction of knowledge in this place.</a:t>
            </a:r>
          </a:p>
        </p:txBody>
      </p:sp>
    </p:spTree>
    <p:extLst>
      <p:ext uri="{BB962C8B-B14F-4D97-AF65-F5344CB8AC3E}">
        <p14:creationId xmlns:p14="http://schemas.microsoft.com/office/powerpoint/2010/main" val="4780342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55" name="Rectangle 54">
            <a:extLst>
              <a:ext uri="{FF2B5EF4-FFF2-40B4-BE49-F238E27FC236}">
                <a16:creationId xmlns:a16="http://schemas.microsoft.com/office/drawing/2014/main" id="{54F891EB-ED45-44C3-95D6-FFB2EC07FA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2EA385B8-7C85-4CE0-AE3A-00EB627B34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F6F4A833-7A32-9B07-F4CA-177F7A59058D}"/>
              </a:ext>
            </a:extLst>
          </p:cNvPr>
          <p:cNvSpPr>
            <a:spLocks noGrp="1"/>
          </p:cNvSpPr>
          <p:nvPr>
            <p:ph type="title"/>
          </p:nvPr>
        </p:nvSpPr>
        <p:spPr>
          <a:xfrm>
            <a:off x="812205" y="804519"/>
            <a:ext cx="3241820" cy="4431360"/>
          </a:xfrm>
        </p:spPr>
        <p:txBody>
          <a:bodyPr anchor="ctr">
            <a:normAutofit/>
          </a:bodyPr>
          <a:lstStyle/>
          <a:p>
            <a:r>
              <a:rPr lang="en-AU" dirty="0"/>
              <a:t>Data Collection and Analysis</a:t>
            </a:r>
          </a:p>
        </p:txBody>
      </p:sp>
      <p:cxnSp>
        <p:nvCxnSpPr>
          <p:cNvPr id="59" name="Straight Connector 58">
            <a:extLst>
              <a:ext uri="{FF2B5EF4-FFF2-40B4-BE49-F238E27FC236}">
                <a16:creationId xmlns:a16="http://schemas.microsoft.com/office/drawing/2014/main" id="{19AF263B-E208-40DF-A182-5193478DCFA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45156" y="890353"/>
            <a:ext cx="0" cy="457200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0" name="Content Placeholder 2">
            <a:extLst>
              <a:ext uri="{FF2B5EF4-FFF2-40B4-BE49-F238E27FC236}">
                <a16:creationId xmlns:a16="http://schemas.microsoft.com/office/drawing/2014/main" id="{5B8A9E87-C5AE-C3B8-E811-BEAEA0A536C8}"/>
              </a:ext>
            </a:extLst>
          </p:cNvPr>
          <p:cNvSpPr>
            <a:spLocks noGrp="1"/>
          </p:cNvSpPr>
          <p:nvPr>
            <p:ph idx="1"/>
          </p:nvPr>
        </p:nvSpPr>
        <p:spPr>
          <a:xfrm>
            <a:off x="4637863" y="804520"/>
            <a:ext cx="6102559" cy="4431359"/>
          </a:xfrm>
        </p:spPr>
        <p:txBody>
          <a:bodyPr anchor="ctr">
            <a:normAutofit/>
          </a:bodyPr>
          <a:lstStyle/>
          <a:p>
            <a:pPr indent="457200">
              <a:lnSpc>
                <a:spcPct val="110000"/>
              </a:lnSpc>
            </a:pPr>
            <a:r>
              <a:rPr lang="en-AU" sz="1300">
                <a:effectLst/>
                <a:latin typeface="Arial" panose="020B0604020202020204" pitchFamily="34" charset="0"/>
                <a:ea typeface="Times New Roman" panose="02020603050405020304" pitchFamily="18" charset="0"/>
              </a:rPr>
              <a:t>Data will be collected through three sets of interviews.  These will be recorded using Webex for transcription and analysis. The initial interview will lead to the production of artworks by participants and myself as participant observer, with a second interview at a mid-point through preparing artwork for exhibition and the final interview taking place after the exhibition.</a:t>
            </a:r>
            <a:endParaRPr lang="en-AU" sz="1300">
              <a:effectLst/>
              <a:latin typeface="Times New Roman" panose="02020603050405020304" pitchFamily="18" charset="0"/>
              <a:ea typeface="Times New Roman" panose="02020603050405020304" pitchFamily="18" charset="0"/>
            </a:endParaRPr>
          </a:p>
          <a:p>
            <a:pPr indent="0">
              <a:lnSpc>
                <a:spcPct val="110000"/>
              </a:lnSpc>
              <a:buNone/>
            </a:pPr>
            <a:r>
              <a:rPr lang="en-AU" sz="1300">
                <a:effectLst/>
                <a:latin typeface="Arial" panose="020B0604020202020204" pitchFamily="34" charset="0"/>
                <a:ea typeface="Times New Roman" panose="02020603050405020304" pitchFamily="18" charset="0"/>
              </a:rPr>
              <a:t> </a:t>
            </a:r>
            <a:endParaRPr lang="en-AU" sz="1300">
              <a:effectLst/>
              <a:latin typeface="Times New Roman" panose="02020603050405020304" pitchFamily="18" charset="0"/>
              <a:ea typeface="Times New Roman" panose="02020603050405020304" pitchFamily="18" charset="0"/>
            </a:endParaRPr>
          </a:p>
          <a:p>
            <a:pPr indent="457200">
              <a:lnSpc>
                <a:spcPct val="110000"/>
              </a:lnSpc>
            </a:pPr>
            <a:r>
              <a:rPr lang="en-AU" sz="1300">
                <a:effectLst/>
                <a:latin typeface="Arial" panose="020B0604020202020204" pitchFamily="34" charset="0"/>
                <a:ea typeface="Times New Roman" panose="02020603050405020304" pitchFamily="18" charset="0"/>
              </a:rPr>
              <a:t>The group exhibition will not be the culmination of the study but a provocation to the third round of interviews, which will provide refection on the experience and help to construct recommendations for future initiatives to support their practice and to provide a supportive and nurturing community.</a:t>
            </a:r>
          </a:p>
          <a:p>
            <a:pPr indent="0">
              <a:lnSpc>
                <a:spcPct val="110000"/>
              </a:lnSpc>
              <a:buNone/>
            </a:pPr>
            <a:endParaRPr lang="en-AU" sz="1300">
              <a:effectLst/>
              <a:latin typeface="Arial" panose="020B0604020202020204" pitchFamily="34" charset="0"/>
              <a:ea typeface="Times New Roman" panose="02020603050405020304" pitchFamily="18" charset="0"/>
            </a:endParaRPr>
          </a:p>
          <a:p>
            <a:pPr indent="457200">
              <a:lnSpc>
                <a:spcPct val="110000"/>
              </a:lnSpc>
            </a:pPr>
            <a:r>
              <a:rPr lang="en-AU" sz="1300">
                <a:latin typeface="Arial" panose="020B0604020202020204" pitchFamily="34" charset="0"/>
              </a:rPr>
              <a:t>Parallel Narrative inquiry will provide data in the form of collected stories which will be analysed to identify common narratives and to inform suggestions for changes to practice to better support creative mothers in higher educational contexts.</a:t>
            </a:r>
          </a:p>
          <a:p>
            <a:pPr>
              <a:lnSpc>
                <a:spcPct val="110000"/>
              </a:lnSpc>
            </a:pPr>
            <a:endParaRPr lang="en-AU" sz="1300"/>
          </a:p>
        </p:txBody>
      </p:sp>
      <p:pic>
        <p:nvPicPr>
          <p:cNvPr id="61" name="Picture 60">
            <a:extLst>
              <a:ext uri="{FF2B5EF4-FFF2-40B4-BE49-F238E27FC236}">
                <a16:creationId xmlns:a16="http://schemas.microsoft.com/office/drawing/2014/main" id="{DCC0100C-A457-45B1-8A8B-8740F43EC15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Tree>
    <p:extLst>
      <p:ext uri="{BB962C8B-B14F-4D97-AF65-F5344CB8AC3E}">
        <p14:creationId xmlns:p14="http://schemas.microsoft.com/office/powerpoint/2010/main" val="3669429109"/>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482E7304-2AC2-4A5C-924D-A6AC3FFC5E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790D9D-3C74-B3CA-C9C8-C005B3D946E2}"/>
              </a:ext>
            </a:extLst>
          </p:cNvPr>
          <p:cNvSpPr>
            <a:spLocks noGrp="1"/>
          </p:cNvSpPr>
          <p:nvPr>
            <p:ph type="title"/>
          </p:nvPr>
        </p:nvSpPr>
        <p:spPr>
          <a:xfrm>
            <a:off x="1451579" y="804519"/>
            <a:ext cx="9603275" cy="1049235"/>
          </a:xfrm>
        </p:spPr>
        <p:txBody>
          <a:bodyPr vert="horz" lIns="91440" tIns="45720" rIns="91440" bIns="0" rtlCol="0">
            <a:normAutofit/>
          </a:bodyPr>
          <a:lstStyle/>
          <a:p>
            <a:r>
              <a:rPr lang="en-US"/>
              <a:t>Timeline</a:t>
            </a:r>
          </a:p>
        </p:txBody>
      </p:sp>
      <p:cxnSp>
        <p:nvCxnSpPr>
          <p:cNvPr id="17" name="Straight Connector 16">
            <a:extLst>
              <a:ext uri="{FF2B5EF4-FFF2-40B4-BE49-F238E27FC236}">
                <a16:creationId xmlns:a16="http://schemas.microsoft.com/office/drawing/2014/main" id="{D259FEF2-F6A5-442F-BA10-4E39EECD0AB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579" y="1853754"/>
            <a:ext cx="960327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9" name="Rectangle 18">
            <a:extLst>
              <a:ext uri="{FF2B5EF4-FFF2-40B4-BE49-F238E27FC236}">
                <a16:creationId xmlns:a16="http://schemas.microsoft.com/office/drawing/2014/main" id="{A3C183B1-1D4B-4E3D-A02E-A426E3BFA0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aphicFrame>
        <p:nvGraphicFramePr>
          <p:cNvPr id="10" name="Diagram 3">
            <a:extLst>
              <a:ext uri="{FF2B5EF4-FFF2-40B4-BE49-F238E27FC236}">
                <a16:creationId xmlns:a16="http://schemas.microsoft.com/office/drawing/2014/main" id="{ECC9AA43-576F-A482-30F9-BF5E1EBB96CA}"/>
              </a:ext>
            </a:extLst>
          </p:cNvPr>
          <p:cNvGraphicFramePr/>
          <p:nvPr>
            <p:extLst>
              <p:ext uri="{D42A27DB-BD31-4B8C-83A1-F6EECF244321}">
                <p14:modId xmlns:p14="http://schemas.microsoft.com/office/powerpoint/2010/main" val="239035466"/>
              </p:ext>
            </p:extLst>
          </p:nvPr>
        </p:nvGraphicFramePr>
        <p:xfrm>
          <a:off x="1450478" y="2330254"/>
          <a:ext cx="9604375" cy="37232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381995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D2844-DD7C-539C-03BB-D4B6432E36FF}"/>
              </a:ext>
            </a:extLst>
          </p:cNvPr>
          <p:cNvSpPr>
            <a:spLocks noGrp="1"/>
          </p:cNvSpPr>
          <p:nvPr>
            <p:ph type="title"/>
          </p:nvPr>
        </p:nvSpPr>
        <p:spPr/>
        <p:txBody>
          <a:bodyPr/>
          <a:lstStyle/>
          <a:p>
            <a:r>
              <a:rPr lang="en-AU" dirty="0"/>
              <a:t>Budget</a:t>
            </a:r>
          </a:p>
        </p:txBody>
      </p:sp>
      <p:sp>
        <p:nvSpPr>
          <p:cNvPr id="3" name="Content Placeholder 2">
            <a:extLst>
              <a:ext uri="{FF2B5EF4-FFF2-40B4-BE49-F238E27FC236}">
                <a16:creationId xmlns:a16="http://schemas.microsoft.com/office/drawing/2014/main" id="{185AAE90-9238-9B7F-DAB2-F92A0CFDC02D}"/>
              </a:ext>
            </a:extLst>
          </p:cNvPr>
          <p:cNvSpPr>
            <a:spLocks noGrp="1"/>
          </p:cNvSpPr>
          <p:nvPr>
            <p:ph idx="1"/>
          </p:nvPr>
        </p:nvSpPr>
        <p:spPr/>
        <p:txBody>
          <a:bodyPr/>
          <a:lstStyle/>
          <a:p>
            <a:r>
              <a:rPr lang="en-AU" sz="1800" dirty="0">
                <a:effectLst/>
                <a:latin typeface="Arial" panose="020B0604020202020204" pitchFamily="34" charset="0"/>
                <a:ea typeface="Times New Roman" panose="02020603050405020304" pitchFamily="18" charset="0"/>
              </a:rPr>
              <a:t>Funding will be sought through the RSF grants of $2500 each, to cover the costs detaile</a:t>
            </a:r>
            <a:r>
              <a:rPr lang="en-AU" sz="1800" dirty="0">
                <a:latin typeface="Arial" panose="020B0604020202020204" pitchFamily="34" charset="0"/>
                <a:ea typeface="Times New Roman" panose="02020603050405020304" pitchFamily="18" charset="0"/>
              </a:rPr>
              <a:t>d below, including</a:t>
            </a:r>
            <a:r>
              <a:rPr lang="en-AU" sz="1800" dirty="0">
                <a:effectLst/>
                <a:latin typeface="Arial" panose="020B0604020202020204" pitchFamily="34" charset="0"/>
                <a:ea typeface="Times New Roman" panose="02020603050405020304" pitchFamily="18" charset="0"/>
              </a:rPr>
              <a:t> production of a catalogue to document the exhibition and to give back to the artists who participate in the project. </a:t>
            </a:r>
          </a:p>
          <a:p>
            <a:endParaRPr lang="en-AU" dirty="0"/>
          </a:p>
        </p:txBody>
      </p:sp>
      <p:graphicFrame>
        <p:nvGraphicFramePr>
          <p:cNvPr id="4" name="Table 3">
            <a:extLst>
              <a:ext uri="{FF2B5EF4-FFF2-40B4-BE49-F238E27FC236}">
                <a16:creationId xmlns:a16="http://schemas.microsoft.com/office/drawing/2014/main" id="{E969FD70-3B58-0999-B86E-C4E5DCF7ADA7}"/>
              </a:ext>
            </a:extLst>
          </p:cNvPr>
          <p:cNvGraphicFramePr>
            <a:graphicFrameLocks noGrp="1"/>
          </p:cNvGraphicFramePr>
          <p:nvPr>
            <p:extLst>
              <p:ext uri="{D42A27DB-BD31-4B8C-83A1-F6EECF244321}">
                <p14:modId xmlns:p14="http://schemas.microsoft.com/office/powerpoint/2010/main" val="1350569872"/>
              </p:ext>
            </p:extLst>
          </p:nvPr>
        </p:nvGraphicFramePr>
        <p:xfrm>
          <a:off x="2032000" y="3133264"/>
          <a:ext cx="8128000" cy="286512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484210412"/>
                    </a:ext>
                  </a:extLst>
                </a:gridCol>
                <a:gridCol w="4064000">
                  <a:extLst>
                    <a:ext uri="{9D8B030D-6E8A-4147-A177-3AD203B41FA5}">
                      <a16:colId xmlns:a16="http://schemas.microsoft.com/office/drawing/2014/main" val="690043697"/>
                    </a:ext>
                  </a:extLst>
                </a:gridCol>
              </a:tblGrid>
              <a:tr h="370840">
                <a:tc>
                  <a:txBody>
                    <a:bodyPr/>
                    <a:lstStyle/>
                    <a:p>
                      <a:r>
                        <a:rPr lang="en-AU" dirty="0"/>
                        <a:t>Cost</a:t>
                      </a:r>
                    </a:p>
                  </a:txBody>
                  <a:tcPr/>
                </a:tc>
                <a:tc>
                  <a:txBody>
                    <a:bodyPr/>
                    <a:lstStyle/>
                    <a:p>
                      <a:r>
                        <a:rPr lang="en-AU" dirty="0"/>
                        <a:t>Item</a:t>
                      </a:r>
                    </a:p>
                  </a:txBody>
                  <a:tcPr/>
                </a:tc>
                <a:extLst>
                  <a:ext uri="{0D108BD9-81ED-4DB2-BD59-A6C34878D82A}">
                    <a16:rowId xmlns:a16="http://schemas.microsoft.com/office/drawing/2014/main" val="3251511331"/>
                  </a:ext>
                </a:extLst>
              </a:tr>
              <a:tr h="370840">
                <a:tc>
                  <a:txBody>
                    <a:bodyPr/>
                    <a:lstStyle/>
                    <a:p>
                      <a:r>
                        <a:rPr lang="en-AU" dirty="0"/>
                        <a:t>Art Materials</a:t>
                      </a:r>
                    </a:p>
                  </a:txBody>
                  <a:tcPr/>
                </a:tc>
                <a:tc>
                  <a:txBody>
                    <a:bodyPr/>
                    <a:lstStyle/>
                    <a:p>
                      <a:r>
                        <a:rPr lang="en-AU" dirty="0"/>
                        <a:t>$1000</a:t>
                      </a:r>
                    </a:p>
                  </a:txBody>
                  <a:tcPr/>
                </a:tc>
                <a:extLst>
                  <a:ext uri="{0D108BD9-81ED-4DB2-BD59-A6C34878D82A}">
                    <a16:rowId xmlns:a16="http://schemas.microsoft.com/office/drawing/2014/main" val="3325672497"/>
                  </a:ext>
                </a:extLst>
              </a:tr>
              <a:tr h="370840">
                <a:tc>
                  <a:txBody>
                    <a:bodyPr/>
                    <a:lstStyle/>
                    <a:p>
                      <a:r>
                        <a:rPr lang="en-AU" dirty="0"/>
                        <a:t>Camera for documentation (</a:t>
                      </a:r>
                      <a:r>
                        <a:rPr lang="en-AU" dirty="0" err="1"/>
                        <a:t>inc</a:t>
                      </a:r>
                      <a:r>
                        <a:rPr lang="en-AU" dirty="0"/>
                        <a:t> SD card)</a:t>
                      </a:r>
                    </a:p>
                  </a:txBody>
                  <a:tcPr/>
                </a:tc>
                <a:tc>
                  <a:txBody>
                    <a:bodyPr/>
                    <a:lstStyle/>
                    <a:p>
                      <a:r>
                        <a:rPr lang="en-AU" dirty="0"/>
                        <a:t>$900</a:t>
                      </a:r>
                    </a:p>
                  </a:txBody>
                  <a:tcPr/>
                </a:tc>
                <a:extLst>
                  <a:ext uri="{0D108BD9-81ED-4DB2-BD59-A6C34878D82A}">
                    <a16:rowId xmlns:a16="http://schemas.microsoft.com/office/drawing/2014/main" val="3840224505"/>
                  </a:ext>
                </a:extLst>
              </a:tr>
              <a:tr h="370840">
                <a:tc>
                  <a:txBody>
                    <a:bodyPr/>
                    <a:lstStyle/>
                    <a:p>
                      <a:r>
                        <a:rPr lang="en-AU" dirty="0"/>
                        <a:t>Transcription software</a:t>
                      </a:r>
                    </a:p>
                  </a:txBody>
                  <a:tcPr/>
                </a:tc>
                <a:tc>
                  <a:txBody>
                    <a:bodyPr/>
                    <a:lstStyle/>
                    <a:p>
                      <a:r>
                        <a:rPr lang="en-AU" dirty="0"/>
                        <a:t>$50</a:t>
                      </a:r>
                    </a:p>
                  </a:txBody>
                  <a:tcPr/>
                </a:tc>
                <a:extLst>
                  <a:ext uri="{0D108BD9-81ED-4DB2-BD59-A6C34878D82A}">
                    <a16:rowId xmlns:a16="http://schemas.microsoft.com/office/drawing/2014/main" val="2315129832"/>
                  </a:ext>
                </a:extLst>
              </a:tr>
              <a:tr h="370840">
                <a:tc>
                  <a:txBody>
                    <a:bodyPr/>
                    <a:lstStyle/>
                    <a:p>
                      <a:r>
                        <a:rPr lang="en-AU" dirty="0"/>
                        <a:t>Exhibition venue hire</a:t>
                      </a:r>
                    </a:p>
                  </a:txBody>
                  <a:tcPr/>
                </a:tc>
                <a:tc>
                  <a:txBody>
                    <a:bodyPr/>
                    <a:lstStyle/>
                    <a:p>
                      <a:r>
                        <a:rPr lang="en-AU" dirty="0"/>
                        <a:t>$1700</a:t>
                      </a:r>
                    </a:p>
                  </a:txBody>
                  <a:tcPr/>
                </a:tc>
                <a:extLst>
                  <a:ext uri="{0D108BD9-81ED-4DB2-BD59-A6C34878D82A}">
                    <a16:rowId xmlns:a16="http://schemas.microsoft.com/office/drawing/2014/main" val="2010896349"/>
                  </a:ext>
                </a:extLst>
              </a:tr>
              <a:tr h="370840">
                <a:tc>
                  <a:txBody>
                    <a:bodyPr/>
                    <a:lstStyle/>
                    <a:p>
                      <a:r>
                        <a:rPr lang="en-AU" dirty="0"/>
                        <a:t>Conference Attendance</a:t>
                      </a:r>
                    </a:p>
                  </a:txBody>
                  <a:tcPr/>
                </a:tc>
                <a:tc>
                  <a:txBody>
                    <a:bodyPr/>
                    <a:lstStyle/>
                    <a:p>
                      <a:r>
                        <a:rPr lang="en-AU" dirty="0"/>
                        <a:t>$500</a:t>
                      </a:r>
                    </a:p>
                  </a:txBody>
                  <a:tcPr/>
                </a:tc>
                <a:extLst>
                  <a:ext uri="{0D108BD9-81ED-4DB2-BD59-A6C34878D82A}">
                    <a16:rowId xmlns:a16="http://schemas.microsoft.com/office/drawing/2014/main" val="2935813335"/>
                  </a:ext>
                </a:extLst>
              </a:tr>
              <a:tr h="370840">
                <a:tc>
                  <a:txBody>
                    <a:bodyPr/>
                    <a:lstStyle/>
                    <a:p>
                      <a:r>
                        <a:rPr lang="en-AU" dirty="0"/>
                        <a:t>Catalogue Production and Printing</a:t>
                      </a:r>
                    </a:p>
                    <a:p>
                      <a:r>
                        <a:rPr lang="en-AU" dirty="0"/>
                        <a:t>Total</a:t>
                      </a:r>
                    </a:p>
                  </a:txBody>
                  <a:tcPr/>
                </a:tc>
                <a:tc>
                  <a:txBody>
                    <a:bodyPr/>
                    <a:lstStyle/>
                    <a:p>
                      <a:r>
                        <a:rPr lang="en-AU" dirty="0"/>
                        <a:t>$850</a:t>
                      </a:r>
                    </a:p>
                    <a:p>
                      <a:r>
                        <a:rPr lang="en-AU" dirty="0"/>
                        <a:t>$5000</a:t>
                      </a:r>
                    </a:p>
                  </a:txBody>
                  <a:tcPr/>
                </a:tc>
                <a:extLst>
                  <a:ext uri="{0D108BD9-81ED-4DB2-BD59-A6C34878D82A}">
                    <a16:rowId xmlns:a16="http://schemas.microsoft.com/office/drawing/2014/main" val="3375901215"/>
                  </a:ext>
                </a:extLst>
              </a:tr>
            </a:tbl>
          </a:graphicData>
        </a:graphic>
      </p:graphicFrame>
    </p:spTree>
    <p:extLst>
      <p:ext uri="{BB962C8B-B14F-4D97-AF65-F5344CB8AC3E}">
        <p14:creationId xmlns:p14="http://schemas.microsoft.com/office/powerpoint/2010/main" val="35116055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4F891EB-ED45-44C3-95D6-FFB2EC07FA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EA385B8-7C85-4CE0-AE3A-00EB627B34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8E31AFA9-B488-9C9B-DC76-52869909611A}"/>
              </a:ext>
            </a:extLst>
          </p:cNvPr>
          <p:cNvSpPr>
            <a:spLocks noGrp="1"/>
          </p:cNvSpPr>
          <p:nvPr>
            <p:ph type="title"/>
          </p:nvPr>
        </p:nvSpPr>
        <p:spPr>
          <a:xfrm>
            <a:off x="812205" y="804519"/>
            <a:ext cx="3241820" cy="4431360"/>
          </a:xfrm>
        </p:spPr>
        <p:txBody>
          <a:bodyPr anchor="ctr">
            <a:normAutofit/>
          </a:bodyPr>
          <a:lstStyle/>
          <a:p>
            <a:r>
              <a:rPr lang="en-AU" dirty="0"/>
              <a:t>Thank you</a:t>
            </a:r>
          </a:p>
        </p:txBody>
      </p:sp>
      <p:cxnSp>
        <p:nvCxnSpPr>
          <p:cNvPr id="12" name="Straight Connector 11">
            <a:extLst>
              <a:ext uri="{FF2B5EF4-FFF2-40B4-BE49-F238E27FC236}">
                <a16:creationId xmlns:a16="http://schemas.microsoft.com/office/drawing/2014/main" id="{19AF263B-E208-40DF-A182-5193478DCFA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45156" y="890353"/>
            <a:ext cx="0" cy="457200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F09DCCF-4356-F854-E50F-AD351DABF97C}"/>
              </a:ext>
            </a:extLst>
          </p:cNvPr>
          <p:cNvSpPr>
            <a:spLocks noGrp="1"/>
          </p:cNvSpPr>
          <p:nvPr>
            <p:ph idx="1"/>
          </p:nvPr>
        </p:nvSpPr>
        <p:spPr>
          <a:xfrm>
            <a:off x="4637863" y="804520"/>
            <a:ext cx="6102559" cy="4431359"/>
          </a:xfrm>
        </p:spPr>
        <p:txBody>
          <a:bodyPr anchor="ctr">
            <a:normAutofit/>
          </a:bodyPr>
          <a:lstStyle/>
          <a:p>
            <a:r>
              <a:rPr lang="en-AU" dirty="0"/>
              <a:t>Special thanks to my three wonderful supervisors for their encouragement and brilliance and calm direction. </a:t>
            </a:r>
          </a:p>
          <a:p>
            <a:r>
              <a:rPr lang="en-AU" dirty="0"/>
              <a:t>Thanks also to my friend and colleague, Siobhan Unwin, for being a supportive fellow traveller on this PhD journey and to my kids who are my raison </a:t>
            </a:r>
            <a:r>
              <a:rPr lang="en-AU" dirty="0" err="1"/>
              <a:t>d’etre</a:t>
            </a:r>
            <a:r>
              <a:rPr lang="en-AU" dirty="0"/>
              <a:t> and my husband for all his staunch support. </a:t>
            </a:r>
          </a:p>
        </p:txBody>
      </p:sp>
      <p:pic>
        <p:nvPicPr>
          <p:cNvPr id="14" name="Picture 13">
            <a:extLst>
              <a:ext uri="{FF2B5EF4-FFF2-40B4-BE49-F238E27FC236}">
                <a16:creationId xmlns:a16="http://schemas.microsoft.com/office/drawing/2014/main" id="{DCC0100C-A457-45B1-8A8B-8740F43EC15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Tree>
    <p:extLst>
      <p:ext uri="{BB962C8B-B14F-4D97-AF65-F5344CB8AC3E}">
        <p14:creationId xmlns:p14="http://schemas.microsoft.com/office/powerpoint/2010/main" val="2389108007"/>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1450A-CDEF-AF3C-C4AE-BAD7C1D3AE8D}"/>
              </a:ext>
            </a:extLst>
          </p:cNvPr>
          <p:cNvSpPr>
            <a:spLocks noGrp="1"/>
          </p:cNvSpPr>
          <p:nvPr>
            <p:ph type="title"/>
          </p:nvPr>
        </p:nvSpPr>
        <p:spPr/>
        <p:txBody>
          <a:bodyPr/>
          <a:lstStyle/>
          <a:p>
            <a:r>
              <a:rPr lang="en-AU" dirty="0"/>
              <a:t>References</a:t>
            </a:r>
          </a:p>
        </p:txBody>
      </p:sp>
      <p:sp>
        <p:nvSpPr>
          <p:cNvPr id="3" name="Content Placeholder 2">
            <a:extLst>
              <a:ext uri="{FF2B5EF4-FFF2-40B4-BE49-F238E27FC236}">
                <a16:creationId xmlns:a16="http://schemas.microsoft.com/office/drawing/2014/main" id="{A57A7C05-2E59-5469-4862-01DF559BFA07}"/>
              </a:ext>
            </a:extLst>
          </p:cNvPr>
          <p:cNvSpPr>
            <a:spLocks noGrp="1"/>
          </p:cNvSpPr>
          <p:nvPr>
            <p:ph idx="1"/>
          </p:nvPr>
        </p:nvSpPr>
        <p:spPr>
          <a:xfrm>
            <a:off x="1451579" y="1855712"/>
            <a:ext cx="9603275" cy="3450613"/>
          </a:xfrm>
        </p:spPr>
        <p:txBody>
          <a:bodyPr>
            <a:normAutofit fontScale="25000" lnSpcReduction="20000"/>
          </a:bodyPr>
          <a:lstStyle/>
          <a:p>
            <a:r>
              <a:rPr lang="en-AU" sz="1800" dirty="0" err="1">
                <a:effectLst/>
                <a:latin typeface="Times New Roman" panose="02020603050405020304" pitchFamily="18" charset="0"/>
                <a:ea typeface="Times New Roman" panose="02020603050405020304" pitchFamily="18" charset="0"/>
              </a:rPr>
              <a:t>Barronne</a:t>
            </a:r>
            <a:r>
              <a:rPr lang="en-AU" sz="1800" dirty="0">
                <a:effectLst/>
                <a:latin typeface="Times New Roman" panose="02020603050405020304" pitchFamily="18" charset="0"/>
                <a:ea typeface="Times New Roman" panose="02020603050405020304" pitchFamily="18" charset="0"/>
              </a:rPr>
              <a:t>, T., Eisner, Elliot W (2012). </a:t>
            </a:r>
            <a:r>
              <a:rPr lang="en-AU" sz="1800" u="sng" dirty="0">
                <a:effectLst/>
                <a:latin typeface="Times New Roman" panose="02020603050405020304" pitchFamily="18" charset="0"/>
                <a:ea typeface="Times New Roman" panose="02020603050405020304" pitchFamily="18" charset="0"/>
              </a:rPr>
              <a:t>Arts Based Research</a:t>
            </a:r>
            <a:r>
              <a:rPr lang="en-AU" sz="1800" dirty="0">
                <a:effectLst/>
                <a:latin typeface="Times New Roman" panose="02020603050405020304" pitchFamily="18" charset="0"/>
                <a:ea typeface="Times New Roman" panose="02020603050405020304" pitchFamily="18" charset="0"/>
              </a:rPr>
              <a:t>, Sage Publications.</a:t>
            </a:r>
          </a:p>
          <a:p>
            <a:r>
              <a:rPr lang="en-AU" sz="1800" dirty="0">
                <a:effectLst/>
                <a:latin typeface="Times New Roman" panose="02020603050405020304" pitchFamily="18" charset="0"/>
                <a:ea typeface="Times New Roman" panose="02020603050405020304" pitchFamily="18" charset="0"/>
              </a:rPr>
              <a:t>Barton, D.K (2008). </a:t>
            </a:r>
            <a:r>
              <a:rPr lang="en-AU" sz="1800" i="1" dirty="0">
                <a:effectLst/>
                <a:latin typeface="Times New Roman" panose="02020603050405020304" pitchFamily="18" charset="0"/>
                <a:ea typeface="Times New Roman" panose="02020603050405020304" pitchFamily="18" charset="0"/>
              </a:rPr>
              <a:t>You are what is most beautiful about me, a self portrait with Kell and </a:t>
            </a:r>
            <a:r>
              <a:rPr lang="en-AU" sz="1800" i="1" dirty="0" err="1">
                <a:effectLst/>
                <a:latin typeface="Times New Roman" panose="02020603050405020304" pitchFamily="18" charset="0"/>
                <a:ea typeface="Times New Roman" panose="02020603050405020304" pitchFamily="18" charset="0"/>
              </a:rPr>
              <a:t>Arella</a:t>
            </a:r>
            <a:r>
              <a:rPr lang="en-AU" sz="1800" dirty="0">
                <a:effectLst/>
                <a:latin typeface="Times New Roman" panose="02020603050405020304" pitchFamily="18" charset="0"/>
                <a:ea typeface="Times New Roman" panose="02020603050405020304" pitchFamily="18" charset="0"/>
              </a:rPr>
              <a:t> [Painting] The Art Gallery of New South Wales, Sydney, Australia.</a:t>
            </a:r>
          </a:p>
          <a:p>
            <a:r>
              <a:rPr lang="en-AU" sz="1800" dirty="0">
                <a:effectLst/>
                <a:latin typeface="Times New Roman" panose="02020603050405020304" pitchFamily="18" charset="0"/>
                <a:ea typeface="Times New Roman" panose="02020603050405020304" pitchFamily="18" charset="0"/>
              </a:rPr>
              <a:t>Black, A., </a:t>
            </a:r>
            <a:r>
              <a:rPr lang="en-AU" sz="1800" dirty="0" err="1">
                <a:effectLst/>
                <a:latin typeface="Times New Roman" panose="02020603050405020304" pitchFamily="18" charset="0"/>
                <a:ea typeface="Times New Roman" panose="02020603050405020304" pitchFamily="18" charset="0"/>
              </a:rPr>
              <a:t>Grimmett</a:t>
            </a:r>
            <a:r>
              <a:rPr lang="en-AU" sz="1800" dirty="0">
                <a:effectLst/>
                <a:latin typeface="Times New Roman" panose="02020603050405020304" pitchFamily="18" charset="0"/>
                <a:ea typeface="Times New Roman" panose="02020603050405020304" pitchFamily="18" charset="0"/>
              </a:rPr>
              <a:t>, Helen., Walker Amelia (2024). </a:t>
            </a:r>
            <a:r>
              <a:rPr lang="en-AU" sz="1800" u="sng" dirty="0">
                <a:effectLst/>
                <a:latin typeface="Times New Roman" panose="02020603050405020304" pitchFamily="18" charset="0"/>
                <a:ea typeface="Times New Roman" panose="02020603050405020304" pitchFamily="18" charset="0"/>
              </a:rPr>
              <a:t>Ludic Enquiries into Higher Education</a:t>
            </a:r>
            <a:r>
              <a:rPr lang="en-AU" sz="1800" dirty="0">
                <a:effectLst/>
                <a:latin typeface="Times New Roman" panose="02020603050405020304" pitchFamily="18" charset="0"/>
                <a:ea typeface="Times New Roman" panose="02020603050405020304" pitchFamily="18" charset="0"/>
              </a:rPr>
              <a:t>. London, </a:t>
            </a:r>
            <a:r>
              <a:rPr lang="en-AU" sz="1800" dirty="0" err="1">
                <a:effectLst/>
                <a:latin typeface="Times New Roman" panose="02020603050405020304" pitchFamily="18" charset="0"/>
                <a:ea typeface="Times New Roman" panose="02020603050405020304" pitchFamily="18" charset="0"/>
              </a:rPr>
              <a:t>Routeledge</a:t>
            </a:r>
            <a:r>
              <a:rPr lang="en-AU" sz="1800" dirty="0">
                <a:effectLst/>
                <a:latin typeface="Times New Roman" panose="02020603050405020304" pitchFamily="18" charset="0"/>
                <a:ea typeface="Times New Roman" panose="02020603050405020304" pitchFamily="18" charset="0"/>
              </a:rPr>
              <a:t>.</a:t>
            </a:r>
          </a:p>
          <a:p>
            <a:r>
              <a:rPr lang="en-AU" sz="1800" dirty="0" err="1">
                <a:effectLst/>
                <a:latin typeface="Times New Roman" panose="02020603050405020304" pitchFamily="18" charset="0"/>
                <a:ea typeface="Times New Roman" panose="02020603050405020304" pitchFamily="18" charset="0"/>
              </a:rPr>
              <a:t>Boehnke</a:t>
            </a:r>
            <a:r>
              <a:rPr lang="en-AU" sz="1800" dirty="0">
                <a:effectLst/>
                <a:latin typeface="Times New Roman" panose="02020603050405020304" pitchFamily="18" charset="0"/>
                <a:ea typeface="Times New Roman" panose="02020603050405020304" pitchFamily="18" charset="0"/>
              </a:rPr>
              <a:t>, J., &amp; Gay, V. (2022). The Missing Men: World War I and Female Labor Force Participation. </a:t>
            </a:r>
            <a:r>
              <a:rPr lang="en-AU" sz="1800" i="1" dirty="0">
                <a:effectLst/>
                <a:latin typeface="Times New Roman" panose="02020603050405020304" pitchFamily="18" charset="0"/>
                <a:ea typeface="Times New Roman" panose="02020603050405020304" pitchFamily="18" charset="0"/>
              </a:rPr>
              <a:t>Journal of Human Resources</a:t>
            </a:r>
            <a:r>
              <a:rPr lang="en-AU" sz="1800" dirty="0">
                <a:effectLst/>
                <a:latin typeface="Times New Roman" panose="02020603050405020304" pitchFamily="18" charset="0"/>
                <a:ea typeface="Times New Roman" panose="02020603050405020304" pitchFamily="18" charset="0"/>
              </a:rPr>
              <a:t> </a:t>
            </a:r>
            <a:r>
              <a:rPr lang="en-AU" sz="1800" i="1" dirty="0">
                <a:effectLst/>
                <a:latin typeface="Times New Roman" panose="02020603050405020304" pitchFamily="18" charset="0"/>
                <a:ea typeface="Times New Roman" panose="02020603050405020304" pitchFamily="18" charset="0"/>
              </a:rPr>
              <a:t>57</a:t>
            </a:r>
            <a:r>
              <a:rPr lang="en-AU" sz="1800" dirty="0">
                <a:effectLst/>
                <a:latin typeface="Times New Roman" panose="02020603050405020304" pitchFamily="18" charset="0"/>
                <a:ea typeface="Times New Roman" panose="02020603050405020304" pitchFamily="18" charset="0"/>
              </a:rPr>
              <a:t>(4), 1209-1241. </a:t>
            </a:r>
            <a:r>
              <a:rPr lang="en-AU" sz="1800" u="sng" dirty="0">
                <a:solidFill>
                  <a:srgbClr val="467886"/>
                </a:solidFill>
                <a:effectLst/>
                <a:latin typeface="Times New Roman" panose="02020603050405020304" pitchFamily="18" charset="0"/>
                <a:ea typeface="Times New Roman" panose="02020603050405020304" pitchFamily="18" charset="0"/>
                <a:hlinkClick r:id="rId2"/>
              </a:rPr>
              <a:t>https://muse.jhu.edu/article/857672</a:t>
            </a:r>
            <a:r>
              <a:rPr lang="en-AU" sz="1800" dirty="0">
                <a:effectLst/>
                <a:latin typeface="Times New Roman" panose="02020603050405020304" pitchFamily="18" charset="0"/>
                <a:ea typeface="Times New Roman" panose="02020603050405020304" pitchFamily="18" charset="0"/>
              </a:rPr>
              <a:t>.</a:t>
            </a:r>
          </a:p>
          <a:p>
            <a:r>
              <a:rPr lang="en-AU" sz="1800" dirty="0" err="1">
                <a:effectLst/>
                <a:latin typeface="Times New Roman" panose="02020603050405020304" pitchFamily="18" charset="0"/>
                <a:ea typeface="Times New Roman" panose="02020603050405020304" pitchFamily="18" charset="0"/>
              </a:rPr>
              <a:t>Borzello</a:t>
            </a:r>
            <a:r>
              <a:rPr lang="en-AU" sz="1800" dirty="0">
                <a:effectLst/>
                <a:latin typeface="Times New Roman" panose="02020603050405020304" pitchFamily="18" charset="0"/>
                <a:ea typeface="Times New Roman" panose="02020603050405020304" pitchFamily="18" charset="0"/>
              </a:rPr>
              <a:t>, F. (2018). </a:t>
            </a:r>
            <a:r>
              <a:rPr lang="en-AU" sz="1800" u="sng" dirty="0">
                <a:effectLst/>
                <a:latin typeface="Times New Roman" panose="02020603050405020304" pitchFamily="18" charset="0"/>
                <a:ea typeface="Times New Roman" panose="02020603050405020304" pitchFamily="18" charset="0"/>
              </a:rPr>
              <a:t>Seeing Ourselves: Women's Self-Portraits</a:t>
            </a:r>
            <a:r>
              <a:rPr lang="en-AU" sz="1800" dirty="0">
                <a:effectLst/>
                <a:latin typeface="Times New Roman" panose="02020603050405020304" pitchFamily="18" charset="0"/>
                <a:ea typeface="Times New Roman" panose="02020603050405020304" pitchFamily="18" charset="0"/>
              </a:rPr>
              <a:t>. London, Thames &amp; Hudson.</a:t>
            </a:r>
          </a:p>
          <a:p>
            <a:r>
              <a:rPr lang="en-AU" sz="1800" dirty="0">
                <a:effectLst/>
                <a:latin typeface="Times New Roman" panose="02020603050405020304" pitchFamily="18" charset="0"/>
                <a:ea typeface="Times New Roman" panose="02020603050405020304" pitchFamily="18" charset="0"/>
              </a:rPr>
              <a:t>Bourgeois, L. (1999). </a:t>
            </a:r>
            <a:r>
              <a:rPr lang="en-AU" sz="1800" i="1" dirty="0" err="1">
                <a:effectLst/>
                <a:latin typeface="Times New Roman" panose="02020603050405020304" pitchFamily="18" charset="0"/>
                <a:ea typeface="Times New Roman" panose="02020603050405020304" pitchFamily="18" charset="0"/>
              </a:rPr>
              <a:t>Maman</a:t>
            </a:r>
            <a:r>
              <a:rPr lang="en-AU" sz="1800" dirty="0">
                <a:effectLst/>
                <a:latin typeface="Times New Roman" panose="02020603050405020304" pitchFamily="18" charset="0"/>
                <a:ea typeface="Times New Roman" panose="02020603050405020304" pitchFamily="18" charset="0"/>
              </a:rPr>
              <a:t> [Sculpture]. The Guggenheim, Bilbao, Spain.</a:t>
            </a:r>
          </a:p>
          <a:p>
            <a:r>
              <a:rPr lang="en-AU" sz="1800" dirty="0" err="1">
                <a:effectLst/>
                <a:latin typeface="Times New Roman" panose="02020603050405020304" pitchFamily="18" charset="0"/>
                <a:ea typeface="Times New Roman" panose="02020603050405020304" pitchFamily="18" charset="0"/>
              </a:rPr>
              <a:t>Buliung</a:t>
            </a:r>
            <a:r>
              <a:rPr lang="en-AU" sz="1800" dirty="0">
                <a:effectLst/>
                <a:latin typeface="Times New Roman" panose="02020603050405020304" pitchFamily="18" charset="0"/>
                <a:ea typeface="Times New Roman" panose="02020603050405020304" pitchFamily="18" charset="0"/>
              </a:rPr>
              <a:t>, R., et al. (2022). "Behind the Paintbrush: Understanding the Impact of Visual Arts-Based Research (ABR) in the Lives of Disabled Children and Youth as well as Methodological Insights in ABR Application." </a:t>
            </a:r>
            <a:r>
              <a:rPr lang="en-AU" sz="1800" u="sng" dirty="0">
                <a:effectLst/>
                <a:latin typeface="Times New Roman" panose="02020603050405020304" pitchFamily="18" charset="0"/>
                <a:ea typeface="Times New Roman" panose="02020603050405020304" pitchFamily="18" charset="0"/>
              </a:rPr>
              <a:t>Canadian Journal of Disability Studies</a:t>
            </a:r>
            <a:r>
              <a:rPr lang="en-AU" sz="1800" dirty="0">
                <a:effectLst/>
                <a:latin typeface="Times New Roman" panose="02020603050405020304" pitchFamily="18" charset="0"/>
                <a:ea typeface="Times New Roman" panose="02020603050405020304" pitchFamily="18" charset="0"/>
              </a:rPr>
              <a:t> </a:t>
            </a:r>
            <a:r>
              <a:rPr lang="en-AU" sz="1800" b="1" dirty="0">
                <a:effectLst/>
                <a:latin typeface="Times New Roman" panose="02020603050405020304" pitchFamily="18" charset="0"/>
                <a:ea typeface="Times New Roman" panose="02020603050405020304" pitchFamily="18" charset="0"/>
              </a:rPr>
              <a:t>11</a:t>
            </a:r>
            <a:r>
              <a:rPr lang="en-AU" sz="1800" dirty="0">
                <a:effectLst/>
                <a:latin typeface="Times New Roman" panose="02020603050405020304" pitchFamily="18" charset="0"/>
                <a:ea typeface="Times New Roman" panose="02020603050405020304" pitchFamily="18" charset="0"/>
              </a:rPr>
              <a:t>: 119-160.</a:t>
            </a:r>
          </a:p>
          <a:p>
            <a:r>
              <a:rPr lang="en-AU" sz="1800" dirty="0" err="1">
                <a:effectLst/>
                <a:latin typeface="Times New Roman" panose="02020603050405020304" pitchFamily="18" charset="0"/>
                <a:ea typeface="Times New Roman" panose="02020603050405020304" pitchFamily="18" charset="0"/>
              </a:rPr>
              <a:t>Castañeda</a:t>
            </a:r>
            <a:r>
              <a:rPr lang="en-AU" sz="1800" dirty="0">
                <a:effectLst/>
                <a:latin typeface="Times New Roman" panose="02020603050405020304" pitchFamily="18" charset="0"/>
                <a:ea typeface="Times New Roman" panose="02020603050405020304" pitchFamily="18" charset="0"/>
              </a:rPr>
              <a:t>, M., </a:t>
            </a:r>
            <a:r>
              <a:rPr lang="en-AU" sz="1800" dirty="0" err="1">
                <a:effectLst/>
                <a:latin typeface="Times New Roman" panose="02020603050405020304" pitchFamily="18" charset="0"/>
                <a:ea typeface="Times New Roman" panose="02020603050405020304" pitchFamily="18" charset="0"/>
              </a:rPr>
              <a:t>Isgro</a:t>
            </a:r>
            <a:r>
              <a:rPr lang="en-AU" sz="1800" dirty="0">
                <a:effectLst/>
                <a:latin typeface="Times New Roman" panose="02020603050405020304" pitchFamily="18" charset="0"/>
                <a:ea typeface="Times New Roman" panose="02020603050405020304" pitchFamily="18" charset="0"/>
              </a:rPr>
              <a:t>, Kirsten Ed. (2013). </a:t>
            </a:r>
            <a:r>
              <a:rPr lang="en-AU" sz="1800" u="sng" dirty="0">
                <a:effectLst/>
                <a:latin typeface="Times New Roman" panose="02020603050405020304" pitchFamily="18" charset="0"/>
                <a:ea typeface="Times New Roman" panose="02020603050405020304" pitchFamily="18" charset="0"/>
              </a:rPr>
              <a:t>Mothers in Academia</a:t>
            </a:r>
            <a:r>
              <a:rPr lang="en-AU" sz="1800" dirty="0">
                <a:effectLst/>
                <a:latin typeface="Times New Roman" panose="02020603050405020304" pitchFamily="18" charset="0"/>
                <a:ea typeface="Times New Roman" panose="02020603050405020304" pitchFamily="18" charset="0"/>
              </a:rPr>
              <a:t>. New York, Columbia University Press.</a:t>
            </a:r>
          </a:p>
          <a:p>
            <a:r>
              <a:rPr lang="en-AU" sz="1800" dirty="0">
                <a:effectLst/>
                <a:latin typeface="Times New Roman" panose="02020603050405020304" pitchFamily="18" charset="0"/>
                <a:ea typeface="Times New Roman" panose="02020603050405020304" pitchFamily="18" charset="0"/>
              </a:rPr>
              <a:t>Chilton, G., and P. Leavy. 2014. “Arts-based Research Practice: Merging Social Research and the Creative Arts.” In </a:t>
            </a:r>
            <a:r>
              <a:rPr lang="en-AU" sz="1800" i="1" dirty="0">
                <a:effectLst/>
                <a:latin typeface="Times New Roman" panose="02020603050405020304" pitchFamily="18" charset="0"/>
                <a:ea typeface="Times New Roman" panose="02020603050405020304" pitchFamily="18" charset="0"/>
              </a:rPr>
              <a:t>Oxford Handbook of Qualitative Research</a:t>
            </a:r>
            <a:r>
              <a:rPr lang="en-AU" sz="1800" dirty="0">
                <a:effectLst/>
                <a:latin typeface="Times New Roman" panose="02020603050405020304" pitchFamily="18" charset="0"/>
                <a:ea typeface="Times New Roman" panose="02020603050405020304" pitchFamily="18" charset="0"/>
              </a:rPr>
              <a:t>, edited by P. Leavy, 403–422. New York, NY: Oxford University Press.</a:t>
            </a:r>
          </a:p>
          <a:p>
            <a:r>
              <a:rPr lang="en-AU" sz="1800" dirty="0">
                <a:effectLst/>
                <a:latin typeface="Times New Roman" panose="02020603050405020304" pitchFamily="18" charset="0"/>
                <a:ea typeface="Times New Roman" panose="02020603050405020304" pitchFamily="18" charset="0"/>
              </a:rPr>
              <a:t>Dalla-</a:t>
            </a:r>
            <a:r>
              <a:rPr lang="en-AU" sz="1800" dirty="0" err="1">
                <a:effectLst/>
                <a:latin typeface="Times New Roman" panose="02020603050405020304" pitchFamily="18" charset="0"/>
                <a:ea typeface="Times New Roman" panose="02020603050405020304" pitchFamily="18" charset="0"/>
              </a:rPr>
              <a:t>Camina</a:t>
            </a:r>
            <a:r>
              <a:rPr lang="en-AU" sz="1800" dirty="0">
                <a:effectLst/>
                <a:latin typeface="Times New Roman" panose="02020603050405020304" pitchFamily="18" charset="0"/>
                <a:ea typeface="Times New Roman" panose="02020603050405020304" pitchFamily="18" charset="0"/>
              </a:rPr>
              <a:t>, M. (2024, September 11). The Motherhood Paradox. </a:t>
            </a:r>
            <a:r>
              <a:rPr lang="en-AU" sz="1800" i="1" dirty="0">
                <a:effectLst/>
                <a:latin typeface="Times New Roman" panose="02020603050405020304" pitchFamily="18" charset="0"/>
                <a:ea typeface="Times New Roman" panose="02020603050405020304" pitchFamily="18" charset="0"/>
              </a:rPr>
              <a:t>Women Rising</a:t>
            </a:r>
            <a:r>
              <a:rPr lang="en-AU" sz="1800" dirty="0">
                <a:effectLst/>
                <a:latin typeface="Times New Roman" panose="02020603050405020304" pitchFamily="18" charset="0"/>
                <a:ea typeface="Times New Roman" panose="02020603050405020304" pitchFamily="18" charset="0"/>
              </a:rPr>
              <a:t>. </a:t>
            </a:r>
            <a:r>
              <a:rPr lang="en-AU" sz="1800" u="sng" dirty="0">
                <a:solidFill>
                  <a:srgbClr val="467886"/>
                </a:solidFill>
                <a:effectLst/>
                <a:latin typeface="Times New Roman" panose="02020603050405020304" pitchFamily="18" charset="0"/>
                <a:ea typeface="Times New Roman" panose="02020603050405020304" pitchFamily="18" charset="0"/>
                <a:hlinkClick r:id="rId3"/>
              </a:rPr>
              <a:t>https://www.facebook.com/womenrisingco/videos/for-many-working-mothers-the-challenge-of-balancing-career-aspirations-with-the-/529722836252792/</a:t>
            </a:r>
            <a:endParaRPr lang="en-AU" sz="1800" dirty="0">
              <a:effectLst/>
              <a:latin typeface="Times New Roman" panose="02020603050405020304" pitchFamily="18" charset="0"/>
              <a:ea typeface="Times New Roman" panose="02020603050405020304" pitchFamily="18" charset="0"/>
            </a:endParaRPr>
          </a:p>
          <a:p>
            <a:r>
              <a:rPr lang="en-AU" sz="1800" dirty="0">
                <a:effectLst/>
                <a:latin typeface="Times New Roman" panose="02020603050405020304" pitchFamily="18" charset="0"/>
                <a:ea typeface="Times New Roman" panose="02020603050405020304" pitchFamily="18" charset="0"/>
              </a:rPr>
              <a:t>de Beauvoir, S. (2015). </a:t>
            </a:r>
            <a:r>
              <a:rPr lang="en-AU" sz="1800" u="sng" dirty="0">
                <a:effectLst/>
                <a:latin typeface="Times New Roman" panose="02020603050405020304" pitchFamily="18" charset="0"/>
                <a:ea typeface="Times New Roman" panose="02020603050405020304" pitchFamily="18" charset="0"/>
              </a:rPr>
              <a:t>The Second Sex</a:t>
            </a:r>
            <a:r>
              <a:rPr lang="en-AU" sz="1800" dirty="0">
                <a:effectLst/>
                <a:latin typeface="Times New Roman" panose="02020603050405020304" pitchFamily="18" charset="0"/>
                <a:ea typeface="Times New Roman" panose="02020603050405020304" pitchFamily="18" charset="0"/>
              </a:rPr>
              <a:t>. London, Penguin.</a:t>
            </a:r>
          </a:p>
          <a:p>
            <a:r>
              <a:rPr lang="en-AU" sz="1800" dirty="0">
                <a:effectLst/>
                <a:latin typeface="Times New Roman" panose="02020603050405020304" pitchFamily="18" charset="0"/>
                <a:ea typeface="Times New Roman" panose="02020603050405020304" pitchFamily="18" charset="0"/>
              </a:rPr>
              <a:t>Dwyer, R., </a:t>
            </a:r>
            <a:r>
              <a:rPr lang="en-AU" sz="1800" dirty="0" err="1">
                <a:effectLst/>
                <a:latin typeface="Times New Roman" panose="02020603050405020304" pitchFamily="18" charset="0"/>
                <a:ea typeface="Times New Roman" panose="02020603050405020304" pitchFamily="18" charset="0"/>
              </a:rPr>
              <a:t>Trocchio</a:t>
            </a:r>
            <a:r>
              <a:rPr lang="en-AU" sz="1800" dirty="0">
                <a:effectLst/>
                <a:latin typeface="Times New Roman" panose="02020603050405020304" pitchFamily="18" charset="0"/>
                <a:ea typeface="Times New Roman" panose="02020603050405020304" pitchFamily="18" charset="0"/>
              </a:rPr>
              <a:t>, Sarah,. Jorgenson Borchert, Jessica ,.</a:t>
            </a:r>
            <a:r>
              <a:rPr lang="en-AU" sz="1800" dirty="0" err="1">
                <a:effectLst/>
                <a:latin typeface="Times New Roman" panose="02020603050405020304" pitchFamily="18" charset="0"/>
                <a:ea typeface="Times New Roman" panose="02020603050405020304" pitchFamily="18" charset="0"/>
              </a:rPr>
              <a:t>Hanasono</a:t>
            </a:r>
            <a:r>
              <a:rPr lang="en-AU" sz="1800" dirty="0">
                <a:effectLst/>
                <a:latin typeface="Times New Roman" panose="02020603050405020304" pitchFamily="18" charset="0"/>
                <a:ea typeface="Times New Roman" panose="02020603050405020304" pitchFamily="18" charset="0"/>
              </a:rPr>
              <a:t>, Lisa K., </a:t>
            </a:r>
            <a:r>
              <a:rPr lang="en-AU" sz="1800" dirty="0" err="1">
                <a:effectLst/>
                <a:latin typeface="Times New Roman" panose="02020603050405020304" pitchFamily="18" charset="0"/>
                <a:ea typeface="Times New Roman" panose="02020603050405020304" pitchFamily="18" charset="0"/>
              </a:rPr>
              <a:t>Yih</a:t>
            </a:r>
            <a:r>
              <a:rPr lang="en-AU" sz="1800" dirty="0">
                <a:effectLst/>
                <a:latin typeface="Times New Roman" panose="02020603050405020304" pitchFamily="18" charset="0"/>
                <a:ea typeface="Times New Roman" panose="02020603050405020304" pitchFamily="18" charset="0"/>
              </a:rPr>
              <a:t> Harvie, Jeanette Ed. (2023). It Takes a Village: </a:t>
            </a:r>
            <a:r>
              <a:rPr lang="en-AU" sz="1800" u="sng" dirty="0">
                <a:effectLst/>
                <a:latin typeface="Times New Roman" panose="02020603050405020304" pitchFamily="18" charset="0"/>
                <a:ea typeface="Times New Roman" panose="02020603050405020304" pitchFamily="18" charset="0"/>
              </a:rPr>
              <a:t>Academic Mothers Building Online Communities</a:t>
            </a:r>
            <a:r>
              <a:rPr lang="en-AU" sz="1800" dirty="0">
                <a:effectLst/>
                <a:latin typeface="Times New Roman" panose="02020603050405020304" pitchFamily="18" charset="0"/>
                <a:ea typeface="Times New Roman" panose="02020603050405020304" pitchFamily="18" charset="0"/>
              </a:rPr>
              <a:t>, Springer.</a:t>
            </a:r>
          </a:p>
          <a:p>
            <a:r>
              <a:rPr lang="en-AU" sz="1800" dirty="0">
                <a:effectLst/>
                <a:latin typeface="Arial" panose="020B0604020202020204" pitchFamily="34" charset="0"/>
                <a:ea typeface="Arial" panose="020B0604020202020204" pitchFamily="34" charset="0"/>
              </a:rPr>
              <a:t>Francis, L.,  &amp; </a:t>
            </a:r>
            <a:r>
              <a:rPr lang="en-AU" sz="1800" dirty="0" err="1">
                <a:effectLst/>
                <a:latin typeface="Arial" panose="020B0604020202020204" pitchFamily="34" charset="0"/>
                <a:ea typeface="Arial" panose="020B0604020202020204" pitchFamily="34" charset="0"/>
              </a:rPr>
              <a:t>Stulz</a:t>
            </a:r>
            <a:r>
              <a:rPr lang="en-AU" sz="1800" dirty="0">
                <a:effectLst/>
                <a:latin typeface="Arial" panose="020B0604020202020204" pitchFamily="34" charset="0"/>
                <a:ea typeface="Arial" panose="020B0604020202020204" pitchFamily="34" charset="0"/>
              </a:rPr>
              <a:t>, V.(2020). "Barriers and facilitators for women academics seeking promotion " </a:t>
            </a:r>
            <a:r>
              <a:rPr lang="en-AU" sz="1800" u="sng" dirty="0">
                <a:effectLst/>
                <a:latin typeface="Arial" panose="020B0604020202020204" pitchFamily="34" charset="0"/>
                <a:ea typeface="Arial" panose="020B0604020202020204" pitchFamily="34" charset="0"/>
              </a:rPr>
              <a:t>Australian Universities' Review</a:t>
            </a:r>
            <a:r>
              <a:rPr lang="en-AU" sz="1800" dirty="0">
                <a:effectLst/>
                <a:latin typeface="Arial" panose="020B0604020202020204" pitchFamily="34" charset="0"/>
                <a:ea typeface="Arial" panose="020B0604020202020204" pitchFamily="34" charset="0"/>
              </a:rPr>
              <a:t> </a:t>
            </a:r>
            <a:r>
              <a:rPr lang="en-AU" sz="1800" b="1" dirty="0">
                <a:effectLst/>
                <a:latin typeface="Arial" panose="020B0604020202020204" pitchFamily="34" charset="0"/>
                <a:ea typeface="Arial" panose="020B0604020202020204" pitchFamily="34" charset="0"/>
              </a:rPr>
              <a:t>62</a:t>
            </a:r>
            <a:r>
              <a:rPr lang="en-AU" sz="1800" dirty="0">
                <a:effectLst/>
                <a:latin typeface="Arial" panose="020B0604020202020204" pitchFamily="34" charset="0"/>
                <a:ea typeface="Arial" panose="020B0604020202020204" pitchFamily="34" charset="0"/>
              </a:rPr>
              <a:t>(2): 47-50.</a:t>
            </a:r>
            <a:endParaRPr lang="en-AU" sz="1800" dirty="0">
              <a:effectLst/>
              <a:latin typeface="Times New Roman" panose="02020603050405020304" pitchFamily="18" charset="0"/>
              <a:ea typeface="Times New Roman" panose="02020603050405020304" pitchFamily="18" charset="0"/>
            </a:endParaRPr>
          </a:p>
          <a:p>
            <a:r>
              <a:rPr lang="en-AU" sz="1800" dirty="0" err="1">
                <a:effectLst/>
                <a:latin typeface="Times New Roman" panose="02020603050405020304" pitchFamily="18" charset="0"/>
                <a:ea typeface="Times New Roman" panose="02020603050405020304" pitchFamily="18" charset="0"/>
              </a:rPr>
              <a:t>Fulweiler</a:t>
            </a:r>
            <a:r>
              <a:rPr lang="en-AU" sz="1800" dirty="0">
                <a:effectLst/>
                <a:latin typeface="Times New Roman" panose="02020603050405020304" pitchFamily="18" charset="0"/>
                <a:ea typeface="Times New Roman" panose="02020603050405020304" pitchFamily="18" charset="0"/>
              </a:rPr>
              <a:t> RW, Davies SW, Biddle JF, Burgin AJ, </a:t>
            </a:r>
            <a:r>
              <a:rPr lang="en-AU" sz="1800" dirty="0" err="1">
                <a:effectLst/>
                <a:latin typeface="Times New Roman" panose="02020603050405020304" pitchFamily="18" charset="0"/>
                <a:ea typeface="Times New Roman" panose="02020603050405020304" pitchFamily="18" charset="0"/>
              </a:rPr>
              <a:t>Cooperdock</a:t>
            </a:r>
            <a:r>
              <a:rPr lang="en-AU" sz="1800" dirty="0">
                <a:effectLst/>
                <a:latin typeface="Times New Roman" panose="02020603050405020304" pitchFamily="18" charset="0"/>
                <a:ea typeface="Times New Roman" panose="02020603050405020304" pitchFamily="18" charset="0"/>
              </a:rPr>
              <a:t> EHG, Hanley TC, et al. (2021) Rebuild the Academy: Supporting academic mothers during COVID-19 and beyond. </a:t>
            </a:r>
            <a:r>
              <a:rPr lang="en-AU" sz="1800" dirty="0" err="1">
                <a:effectLst/>
                <a:latin typeface="Times New Roman" panose="02020603050405020304" pitchFamily="18" charset="0"/>
                <a:ea typeface="Times New Roman" panose="02020603050405020304" pitchFamily="18" charset="0"/>
              </a:rPr>
              <a:t>PLoS</a:t>
            </a:r>
            <a:r>
              <a:rPr lang="en-AU" sz="1800" dirty="0">
                <a:effectLst/>
                <a:latin typeface="Times New Roman" panose="02020603050405020304" pitchFamily="18" charset="0"/>
                <a:ea typeface="Times New Roman" panose="02020603050405020304" pitchFamily="18" charset="0"/>
              </a:rPr>
              <a:t> Biol 19(3): e3001100. https://doi.org/10.1371/journal.pbio.3001100</a:t>
            </a:r>
          </a:p>
          <a:p>
            <a:r>
              <a:rPr lang="en-AU" sz="1800" dirty="0">
                <a:effectLst/>
                <a:latin typeface="Times New Roman" panose="02020603050405020304" pitchFamily="18" charset="0"/>
                <a:ea typeface="Times New Roman" panose="02020603050405020304" pitchFamily="18" charset="0"/>
              </a:rPr>
              <a:t>Gallagher, C., &amp; Judah, H. (2022). Artist Mothers &amp; Other Parents: Love, Celebration and the Road Ahead: The Second Shift. Exhibition, TJ Boulting Gallery. </a:t>
            </a:r>
            <a:r>
              <a:rPr lang="en-AU" sz="1800" u="sng" dirty="0">
                <a:solidFill>
                  <a:srgbClr val="467886"/>
                </a:solidFill>
                <a:effectLst/>
                <a:latin typeface="Times New Roman" panose="02020603050405020304" pitchFamily="18" charset="0"/>
                <a:ea typeface="Times New Roman" panose="02020603050405020304" pitchFamily="18" charset="0"/>
                <a:hlinkClick r:id="rId4"/>
              </a:rPr>
              <a:t>https://www.tjboulting.com/hettie-judah-artist-mothers-other-parents-love-celebration-and-the-road-ahead</a:t>
            </a:r>
            <a:endParaRPr lang="en-AU" sz="1800" dirty="0">
              <a:effectLst/>
              <a:latin typeface="Times New Roman" panose="02020603050405020304" pitchFamily="18" charset="0"/>
              <a:ea typeface="Times New Roman" panose="02020603050405020304" pitchFamily="18" charset="0"/>
            </a:endParaRPr>
          </a:p>
          <a:p>
            <a:r>
              <a:rPr lang="en-AU" sz="1800" dirty="0">
                <a:effectLst/>
                <a:latin typeface="Times New Roman" panose="02020603050405020304" pitchFamily="18" charset="0"/>
                <a:ea typeface="Times New Roman" panose="02020603050405020304" pitchFamily="18" charset="0"/>
              </a:rPr>
              <a:t>Greer, G. (1979). </a:t>
            </a:r>
            <a:r>
              <a:rPr lang="en-AU" sz="1800" u="sng" dirty="0">
                <a:effectLst/>
                <a:latin typeface="Times New Roman" panose="02020603050405020304" pitchFamily="18" charset="0"/>
                <a:ea typeface="Times New Roman" panose="02020603050405020304" pitchFamily="18" charset="0"/>
              </a:rPr>
              <a:t>The Obstacle Race</a:t>
            </a:r>
            <a:r>
              <a:rPr lang="en-AU" sz="1800" dirty="0">
                <a:effectLst/>
                <a:latin typeface="Times New Roman" panose="02020603050405020304" pitchFamily="18" charset="0"/>
                <a:ea typeface="Times New Roman" panose="02020603050405020304" pitchFamily="18" charset="0"/>
              </a:rPr>
              <a:t>. London, Book Club Associates.</a:t>
            </a:r>
          </a:p>
          <a:p>
            <a:r>
              <a:rPr lang="en-AU" sz="1800" dirty="0" err="1">
                <a:effectLst/>
                <a:latin typeface="Times New Roman" panose="02020603050405020304" pitchFamily="18" charset="0"/>
                <a:ea typeface="Times New Roman" panose="02020603050405020304" pitchFamily="18" charset="0"/>
              </a:rPr>
              <a:t>Krznaric</a:t>
            </a:r>
            <a:r>
              <a:rPr lang="en-AU" sz="1800" dirty="0">
                <a:effectLst/>
                <a:latin typeface="Times New Roman" panose="02020603050405020304" pitchFamily="18" charset="0"/>
                <a:ea typeface="Times New Roman" panose="02020603050405020304" pitchFamily="18" charset="0"/>
              </a:rPr>
              <a:t>, R. (2015). </a:t>
            </a:r>
            <a:r>
              <a:rPr lang="en-AU" sz="1800" u="sng" dirty="0">
                <a:effectLst/>
                <a:latin typeface="Times New Roman" panose="02020603050405020304" pitchFamily="18" charset="0"/>
                <a:ea typeface="Times New Roman" panose="02020603050405020304" pitchFamily="18" charset="0"/>
              </a:rPr>
              <a:t>Empathy: Why it matters and how to get it.</a:t>
            </a:r>
            <a:r>
              <a:rPr lang="en-AU" sz="1800" dirty="0">
                <a:effectLst/>
                <a:latin typeface="Times New Roman" panose="02020603050405020304" pitchFamily="18" charset="0"/>
                <a:ea typeface="Times New Roman" panose="02020603050405020304" pitchFamily="18" charset="0"/>
              </a:rPr>
              <a:t> New York, </a:t>
            </a:r>
            <a:r>
              <a:rPr lang="en-AU" sz="1800" dirty="0" err="1">
                <a:effectLst/>
                <a:latin typeface="Times New Roman" panose="02020603050405020304" pitchFamily="18" charset="0"/>
                <a:ea typeface="Times New Roman" panose="02020603050405020304" pitchFamily="18" charset="0"/>
              </a:rPr>
              <a:t>Tarcherperigee</a:t>
            </a:r>
            <a:r>
              <a:rPr lang="en-AU" sz="1800" dirty="0">
                <a:effectLst/>
                <a:latin typeface="Times New Roman" panose="02020603050405020304" pitchFamily="18" charset="0"/>
                <a:ea typeface="Times New Roman" panose="02020603050405020304" pitchFamily="18" charset="0"/>
              </a:rPr>
              <a:t>.</a:t>
            </a:r>
          </a:p>
          <a:p>
            <a:r>
              <a:rPr lang="en-AU" sz="1800" dirty="0" err="1">
                <a:effectLst/>
                <a:latin typeface="Times New Roman" panose="02020603050405020304" pitchFamily="18" charset="0"/>
                <a:ea typeface="Times New Roman" panose="02020603050405020304" pitchFamily="18" charset="0"/>
              </a:rPr>
              <a:t>Laderman-Ukeles</a:t>
            </a:r>
            <a:r>
              <a:rPr lang="en-AU" sz="1800" dirty="0">
                <a:effectLst/>
                <a:latin typeface="Times New Roman" panose="02020603050405020304" pitchFamily="18" charset="0"/>
                <a:ea typeface="Times New Roman" panose="02020603050405020304" pitchFamily="18" charset="0"/>
              </a:rPr>
              <a:t>, M. (1969). Manifesto for Maintenance Art. Philadelphia.</a:t>
            </a:r>
          </a:p>
          <a:p>
            <a:r>
              <a:rPr lang="en-AU" sz="1800" dirty="0">
                <a:effectLst/>
                <a:latin typeface="Times New Roman" panose="02020603050405020304" pitchFamily="18" charset="0"/>
                <a:ea typeface="Times New Roman" panose="02020603050405020304" pitchFamily="18" charset="0"/>
              </a:rPr>
              <a:t>Lee, Theresa Man Ling. (2007). "Rethinking the Personal and the Political: Feminist Activism and Civic Engagement." </a:t>
            </a:r>
            <a:r>
              <a:rPr lang="en-AU" sz="1800" u="sng" dirty="0">
                <a:effectLst/>
                <a:latin typeface="Times New Roman" panose="02020603050405020304" pitchFamily="18" charset="0"/>
                <a:ea typeface="Times New Roman" panose="02020603050405020304" pitchFamily="18" charset="0"/>
              </a:rPr>
              <a:t>Hypatia</a:t>
            </a:r>
            <a:r>
              <a:rPr lang="en-AU" sz="1800" dirty="0">
                <a:effectLst/>
                <a:latin typeface="Times New Roman" panose="02020603050405020304" pitchFamily="18" charset="0"/>
                <a:ea typeface="Times New Roman" panose="02020603050405020304" pitchFamily="18" charset="0"/>
              </a:rPr>
              <a:t> </a:t>
            </a:r>
            <a:r>
              <a:rPr lang="en-AU" sz="1800" b="1" dirty="0">
                <a:effectLst/>
                <a:latin typeface="Times New Roman" panose="02020603050405020304" pitchFamily="18" charset="0"/>
                <a:ea typeface="Times New Roman" panose="02020603050405020304" pitchFamily="18" charset="0"/>
              </a:rPr>
              <a:t>22</a:t>
            </a:r>
            <a:r>
              <a:rPr lang="en-AU" sz="1800" dirty="0">
                <a:effectLst/>
                <a:latin typeface="Times New Roman" panose="02020603050405020304" pitchFamily="18" charset="0"/>
                <a:ea typeface="Times New Roman" panose="02020603050405020304" pitchFamily="18" charset="0"/>
              </a:rPr>
              <a:t>(4): 163-179.</a:t>
            </a:r>
          </a:p>
          <a:p>
            <a:r>
              <a:rPr lang="en-AU" sz="1800" dirty="0">
                <a:effectLst/>
                <a:latin typeface="Times New Roman" panose="02020603050405020304" pitchFamily="18" charset="0"/>
                <a:ea typeface="Times New Roman" panose="02020603050405020304" pitchFamily="18" charset="0"/>
              </a:rPr>
              <a:t>Linder, E. (2024, September 17). With Amazon ordering all staff back into the office, what can you expect from your workplace?</a:t>
            </a:r>
            <a:r>
              <a:rPr lang="en-AU" sz="1800" b="1" dirty="0">
                <a:effectLst/>
                <a:latin typeface="Times New Roman" panose="02020603050405020304" pitchFamily="18" charset="0"/>
                <a:ea typeface="Times New Roman" panose="02020603050405020304" pitchFamily="18" charset="0"/>
              </a:rPr>
              <a:t> </a:t>
            </a:r>
            <a:r>
              <a:rPr lang="en-AU" sz="1800" i="1" dirty="0">
                <a:effectLst/>
                <a:latin typeface="Times New Roman" panose="02020603050405020304" pitchFamily="18" charset="0"/>
                <a:ea typeface="Times New Roman" panose="02020603050405020304" pitchFamily="18" charset="0"/>
              </a:rPr>
              <a:t>ABC News</a:t>
            </a:r>
            <a:r>
              <a:rPr lang="en-AU" sz="1800" dirty="0">
                <a:effectLst/>
                <a:latin typeface="Times New Roman" panose="02020603050405020304" pitchFamily="18" charset="0"/>
                <a:ea typeface="Times New Roman" panose="02020603050405020304" pitchFamily="18" charset="0"/>
              </a:rPr>
              <a:t>.</a:t>
            </a:r>
          </a:p>
          <a:p>
            <a:r>
              <a:rPr lang="en-AU" sz="1800" dirty="0" err="1">
                <a:effectLst/>
                <a:latin typeface="Times New Roman" panose="02020603050405020304" pitchFamily="18" charset="0"/>
                <a:ea typeface="Times New Roman" panose="02020603050405020304" pitchFamily="18" charset="0"/>
              </a:rPr>
              <a:t>Lykke</a:t>
            </a:r>
            <a:r>
              <a:rPr lang="en-AU" sz="1800" dirty="0">
                <a:effectLst/>
                <a:latin typeface="Times New Roman" panose="02020603050405020304" pitchFamily="18" charset="0"/>
                <a:ea typeface="Times New Roman" panose="02020603050405020304" pitchFamily="18" charset="0"/>
              </a:rPr>
              <a:t>, N. (2010). </a:t>
            </a:r>
            <a:r>
              <a:rPr lang="en-AU" sz="1800" u="sng" dirty="0">
                <a:effectLst/>
                <a:latin typeface="Times New Roman" panose="02020603050405020304" pitchFamily="18" charset="0"/>
                <a:ea typeface="Times New Roman" panose="02020603050405020304" pitchFamily="18" charset="0"/>
              </a:rPr>
              <a:t>Feminist Studies: A Guide to Intersectional Theory, Methodology and Writing </a:t>
            </a:r>
            <a:r>
              <a:rPr lang="en-AU" sz="1800" dirty="0" err="1">
                <a:effectLst/>
                <a:latin typeface="Times New Roman" panose="02020603050405020304" pitchFamily="18" charset="0"/>
                <a:ea typeface="Times New Roman" panose="02020603050405020304" pitchFamily="18" charset="0"/>
              </a:rPr>
              <a:t>Routeledge</a:t>
            </a:r>
            <a:r>
              <a:rPr lang="en-AU" sz="1800" dirty="0">
                <a:effectLst/>
                <a:latin typeface="Times New Roman" panose="02020603050405020304" pitchFamily="18" charset="0"/>
                <a:ea typeface="Times New Roman" panose="02020603050405020304" pitchFamily="18" charset="0"/>
              </a:rPr>
              <a:t>.</a:t>
            </a:r>
          </a:p>
          <a:p>
            <a:endParaRPr lang="en-AU" dirty="0"/>
          </a:p>
        </p:txBody>
      </p:sp>
    </p:spTree>
    <p:extLst>
      <p:ext uri="{BB962C8B-B14F-4D97-AF65-F5344CB8AC3E}">
        <p14:creationId xmlns:p14="http://schemas.microsoft.com/office/powerpoint/2010/main" val="10893327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D920F75-9C09-B66D-5556-2CC1B6077D1E}"/>
              </a:ext>
            </a:extLst>
          </p:cNvPr>
          <p:cNvSpPr>
            <a:spLocks noGrp="1"/>
          </p:cNvSpPr>
          <p:nvPr>
            <p:ph idx="1"/>
          </p:nvPr>
        </p:nvSpPr>
        <p:spPr>
          <a:xfrm>
            <a:off x="1451579" y="644132"/>
            <a:ext cx="9603275" cy="3450613"/>
          </a:xfrm>
        </p:spPr>
        <p:txBody>
          <a:bodyPr>
            <a:normAutofit fontScale="25000" lnSpcReduction="20000"/>
          </a:bodyPr>
          <a:lstStyle/>
          <a:p>
            <a:r>
              <a:rPr lang="en-AU" sz="1800" dirty="0" err="1">
                <a:effectLst/>
                <a:latin typeface="Times New Roman" panose="02020603050405020304" pitchFamily="18" charset="0"/>
                <a:ea typeface="Times New Roman" panose="02020603050405020304" pitchFamily="18" charset="0"/>
              </a:rPr>
              <a:t>Manakil</a:t>
            </a:r>
            <a:r>
              <a:rPr lang="en-AU" sz="1800" dirty="0">
                <a:effectLst/>
                <a:latin typeface="Times New Roman" panose="02020603050405020304" pitchFamily="18" charset="0"/>
                <a:ea typeface="Times New Roman" panose="02020603050405020304" pitchFamily="18" charset="0"/>
              </a:rPr>
              <a:t>, J.,  Pickard-Smith, Kelly,.  Neumann, Michelle M., </a:t>
            </a:r>
            <a:r>
              <a:rPr lang="en-AU" sz="1800" dirty="0" err="1">
                <a:effectLst/>
                <a:latin typeface="Times New Roman" panose="02020603050405020304" pitchFamily="18" charset="0"/>
                <a:ea typeface="Times New Roman" panose="02020603050405020304" pitchFamily="18" charset="0"/>
              </a:rPr>
              <a:t>Ronksley</a:t>
            </a:r>
            <a:r>
              <a:rPr lang="en-AU" sz="1800" dirty="0">
                <a:effectLst/>
                <a:latin typeface="Times New Roman" panose="02020603050405020304" pitchFamily="18" charset="0"/>
                <a:ea typeface="Times New Roman" panose="02020603050405020304" pitchFamily="18" charset="0"/>
              </a:rPr>
              <a:t>-Pavia, Michelle Ed. (2023). </a:t>
            </a:r>
            <a:r>
              <a:rPr lang="en-AU" sz="1800" u="sng" dirty="0">
                <a:effectLst/>
                <a:latin typeface="Times New Roman" panose="02020603050405020304" pitchFamily="18" charset="0"/>
                <a:ea typeface="Times New Roman" panose="02020603050405020304" pitchFamily="18" charset="0"/>
              </a:rPr>
              <a:t>Academic Women: Voicing Narratives of Gendered Experience</a:t>
            </a:r>
            <a:r>
              <a:rPr lang="en-AU" sz="1800" dirty="0">
                <a:effectLst/>
                <a:latin typeface="Times New Roman" panose="02020603050405020304" pitchFamily="18" charset="0"/>
                <a:ea typeface="Times New Roman" panose="02020603050405020304" pitchFamily="18" charset="0"/>
              </a:rPr>
              <a:t>, Bloomsbury Publishing.</a:t>
            </a:r>
          </a:p>
          <a:p>
            <a:r>
              <a:rPr lang="en-AU" sz="1800" dirty="0">
                <a:effectLst/>
                <a:latin typeface="Times New Roman" panose="02020603050405020304" pitchFamily="18" charset="0"/>
                <a:ea typeface="Times New Roman" panose="02020603050405020304" pitchFamily="18" charset="0"/>
              </a:rPr>
              <a:t>Mann, S. (1999). </a:t>
            </a:r>
            <a:r>
              <a:rPr lang="en-AU" sz="1800" i="1" dirty="0">
                <a:effectLst/>
                <a:latin typeface="Times New Roman" panose="02020603050405020304" pitchFamily="18" charset="0"/>
                <a:ea typeface="Times New Roman" panose="02020603050405020304" pitchFamily="18" charset="0"/>
              </a:rPr>
              <a:t>Goosebumps</a:t>
            </a:r>
            <a:r>
              <a:rPr lang="en-AU" sz="1800" dirty="0">
                <a:effectLst/>
                <a:latin typeface="Times New Roman" panose="02020603050405020304" pitchFamily="18" charset="0"/>
                <a:ea typeface="Times New Roman" panose="02020603050405020304" pitchFamily="18" charset="0"/>
              </a:rPr>
              <a:t> [Photograph]. </a:t>
            </a:r>
            <a:r>
              <a:rPr lang="en-AU" sz="1800" dirty="0" err="1">
                <a:effectLst/>
                <a:latin typeface="Times New Roman" panose="02020603050405020304" pitchFamily="18" charset="0"/>
                <a:ea typeface="Times New Roman" panose="02020603050405020304" pitchFamily="18" charset="0"/>
              </a:rPr>
              <a:t>Edwynn</a:t>
            </a:r>
            <a:r>
              <a:rPr lang="en-AU" sz="1800" dirty="0">
                <a:effectLst/>
                <a:latin typeface="Times New Roman" panose="02020603050405020304" pitchFamily="18" charset="0"/>
                <a:ea typeface="Times New Roman" panose="02020603050405020304" pitchFamily="18" charset="0"/>
              </a:rPr>
              <a:t> </a:t>
            </a:r>
            <a:r>
              <a:rPr lang="en-AU" sz="1800" dirty="0" err="1">
                <a:effectLst/>
                <a:latin typeface="Times New Roman" panose="02020603050405020304" pitchFamily="18" charset="0"/>
                <a:ea typeface="Times New Roman" panose="02020603050405020304" pitchFamily="18" charset="0"/>
              </a:rPr>
              <a:t>Houk</a:t>
            </a:r>
            <a:r>
              <a:rPr lang="en-AU" sz="1800" dirty="0">
                <a:effectLst/>
                <a:latin typeface="Times New Roman" panose="02020603050405020304" pitchFamily="18" charset="0"/>
                <a:ea typeface="Times New Roman" panose="02020603050405020304" pitchFamily="18" charset="0"/>
              </a:rPr>
              <a:t> Gallery, New York, USA.</a:t>
            </a:r>
          </a:p>
          <a:p>
            <a:r>
              <a:rPr lang="en-AU" sz="1800" dirty="0" err="1">
                <a:effectLst/>
                <a:latin typeface="Times New Roman" panose="02020603050405020304" pitchFamily="18" charset="0"/>
                <a:ea typeface="Times New Roman" panose="02020603050405020304" pitchFamily="18" charset="0"/>
              </a:rPr>
              <a:t>Morimura</a:t>
            </a:r>
            <a:r>
              <a:rPr lang="en-AU" sz="1800" dirty="0">
                <a:effectLst/>
                <a:latin typeface="Times New Roman" panose="02020603050405020304" pitchFamily="18" charset="0"/>
                <a:ea typeface="Times New Roman" panose="02020603050405020304" pitchFamily="18" charset="0"/>
              </a:rPr>
              <a:t>, Y. (2003). </a:t>
            </a:r>
            <a:r>
              <a:rPr lang="en-AU" sz="1800" u="sng" dirty="0">
                <a:effectLst/>
                <a:latin typeface="Times New Roman" panose="02020603050405020304" pitchFamily="18" charset="0"/>
                <a:ea typeface="Times New Roman" panose="02020603050405020304" pitchFamily="18" charset="0"/>
              </a:rPr>
              <a:t>Daughter of Art History</a:t>
            </a:r>
            <a:r>
              <a:rPr lang="en-AU" sz="1800" dirty="0">
                <a:effectLst/>
                <a:latin typeface="Times New Roman" panose="02020603050405020304" pitchFamily="18" charset="0"/>
                <a:ea typeface="Times New Roman" panose="02020603050405020304" pitchFamily="18" charset="0"/>
              </a:rPr>
              <a:t>. Hong Kong, </a:t>
            </a:r>
            <a:r>
              <a:rPr lang="en-AU" sz="1800" dirty="0" err="1">
                <a:effectLst/>
                <a:latin typeface="Times New Roman" panose="02020603050405020304" pitchFamily="18" charset="0"/>
                <a:ea typeface="Times New Roman" panose="02020603050405020304" pitchFamily="18" charset="0"/>
              </a:rPr>
              <a:t>Apperture</a:t>
            </a:r>
            <a:r>
              <a:rPr lang="en-AU" sz="1800" dirty="0">
                <a:effectLst/>
                <a:latin typeface="Times New Roman" panose="02020603050405020304" pitchFamily="18" charset="0"/>
                <a:ea typeface="Times New Roman" panose="02020603050405020304" pitchFamily="18" charset="0"/>
              </a:rPr>
              <a:t>.</a:t>
            </a:r>
          </a:p>
          <a:p>
            <a:r>
              <a:rPr lang="en-AU" sz="1800" dirty="0">
                <a:effectLst/>
                <a:latin typeface="Times New Roman" panose="02020603050405020304" pitchFamily="18" charset="0"/>
                <a:ea typeface="Times New Roman" panose="02020603050405020304" pitchFamily="18" charset="0"/>
              </a:rPr>
              <a:t>“m/other voices,” Artist Parent Index , accessed October 6, 2024, </a:t>
            </a:r>
            <a:r>
              <a:rPr lang="en-AU" sz="1800" u="none" strike="noStrike" dirty="0">
                <a:solidFill>
                  <a:srgbClr val="467886"/>
                </a:solidFill>
                <a:effectLst/>
                <a:latin typeface="Times New Roman" panose="02020603050405020304" pitchFamily="18" charset="0"/>
                <a:ea typeface="Times New Roman" panose="02020603050405020304" pitchFamily="18" charset="0"/>
                <a:hlinkClick r:id="rId2"/>
              </a:rPr>
              <a:t>https://www.artistparentindex.com/items/show/98</a:t>
            </a:r>
            <a:r>
              <a:rPr lang="en-AU" sz="1800" dirty="0">
                <a:effectLst/>
                <a:latin typeface="Times New Roman" panose="02020603050405020304" pitchFamily="18" charset="0"/>
                <a:ea typeface="Times New Roman" panose="02020603050405020304" pitchFamily="18" charset="0"/>
              </a:rPr>
              <a:t>.</a:t>
            </a:r>
          </a:p>
          <a:p>
            <a:r>
              <a:rPr lang="en-AU" sz="1800" dirty="0" err="1">
                <a:effectLst/>
                <a:latin typeface="Times New Roman" panose="02020603050405020304" pitchFamily="18" charset="0"/>
                <a:ea typeface="Times New Roman" panose="02020603050405020304" pitchFamily="18" charset="0"/>
              </a:rPr>
              <a:t>Mula</a:t>
            </a:r>
            <a:r>
              <a:rPr lang="en-AU" sz="1800" dirty="0">
                <a:effectLst/>
                <a:latin typeface="Times New Roman" panose="02020603050405020304" pitchFamily="18" charset="0"/>
                <a:ea typeface="Times New Roman" panose="02020603050405020304" pitchFamily="18" charset="0"/>
              </a:rPr>
              <a:t>-Falcón, J., et al. (2021). "Being a female academic under neoliberal evaluation: A systematic review." </a:t>
            </a:r>
            <a:r>
              <a:rPr lang="en-AU" sz="1800" u="sng" dirty="0">
                <a:effectLst/>
                <a:latin typeface="Times New Roman" panose="02020603050405020304" pitchFamily="18" charset="0"/>
                <a:ea typeface="Times New Roman" panose="02020603050405020304" pitchFamily="18" charset="0"/>
              </a:rPr>
              <a:t>Research Evaluation</a:t>
            </a:r>
            <a:r>
              <a:rPr lang="en-AU" sz="1800" dirty="0">
                <a:effectLst/>
                <a:latin typeface="Times New Roman" panose="02020603050405020304" pitchFamily="18" charset="0"/>
                <a:ea typeface="Times New Roman" panose="02020603050405020304" pitchFamily="18" charset="0"/>
              </a:rPr>
              <a:t>: 1-11.</a:t>
            </a:r>
          </a:p>
          <a:p>
            <a:r>
              <a:rPr lang="en-AU" sz="1800" dirty="0">
                <a:effectLst/>
                <a:latin typeface="Times New Roman" panose="02020603050405020304" pitchFamily="18" charset="0"/>
                <a:ea typeface="Times New Roman" panose="02020603050405020304" pitchFamily="18" charset="0"/>
              </a:rPr>
              <a:t>Nochlin, L. (1971). "Why Have There Been No Great Women Artists?" </a:t>
            </a:r>
            <a:r>
              <a:rPr lang="en-AU" sz="1800" u="sng" dirty="0" err="1">
                <a:effectLst/>
                <a:latin typeface="Times New Roman" panose="02020603050405020304" pitchFamily="18" charset="0"/>
                <a:ea typeface="Times New Roman" panose="02020603050405020304" pitchFamily="18" charset="0"/>
              </a:rPr>
              <a:t>ARTnews</a:t>
            </a:r>
            <a:r>
              <a:rPr lang="en-AU" sz="1800" dirty="0">
                <a:effectLst/>
                <a:latin typeface="Times New Roman" panose="02020603050405020304" pitchFamily="18" charset="0"/>
                <a:ea typeface="Times New Roman" panose="02020603050405020304" pitchFamily="18" charset="0"/>
              </a:rPr>
              <a:t> </a:t>
            </a:r>
            <a:r>
              <a:rPr lang="en-AU" sz="1800" b="1" dirty="0">
                <a:effectLst/>
                <a:latin typeface="Times New Roman" panose="02020603050405020304" pitchFamily="18" charset="0"/>
                <a:ea typeface="Times New Roman" panose="02020603050405020304" pitchFamily="18" charset="0"/>
              </a:rPr>
              <a:t>January</a:t>
            </a:r>
            <a:r>
              <a:rPr lang="en-AU" sz="1800" dirty="0">
                <a:effectLst/>
                <a:latin typeface="Times New Roman" panose="02020603050405020304" pitchFamily="18" charset="0"/>
                <a:ea typeface="Times New Roman" panose="02020603050405020304" pitchFamily="18" charset="0"/>
              </a:rPr>
              <a:t>.</a:t>
            </a:r>
          </a:p>
          <a:p>
            <a:r>
              <a:rPr lang="en-AU" sz="1800" dirty="0" err="1">
                <a:effectLst/>
                <a:latin typeface="Times New Roman" panose="02020603050405020304" pitchFamily="18" charset="0"/>
                <a:ea typeface="Times New Roman" panose="02020603050405020304" pitchFamily="18" charset="0"/>
              </a:rPr>
              <a:t>O'Reilley</a:t>
            </a:r>
            <a:r>
              <a:rPr lang="en-AU" sz="1800" dirty="0">
                <a:effectLst/>
                <a:latin typeface="Times New Roman" panose="02020603050405020304" pitchFamily="18" charset="0"/>
                <a:ea typeface="Times New Roman" panose="02020603050405020304" pitchFamily="18" charset="0"/>
              </a:rPr>
              <a:t>, A. (2007). </a:t>
            </a:r>
            <a:r>
              <a:rPr lang="en-AU" sz="1800" u="sng" dirty="0">
                <a:effectLst/>
                <a:latin typeface="Times New Roman" panose="02020603050405020304" pitchFamily="18" charset="0"/>
                <a:ea typeface="Times New Roman" panose="02020603050405020304" pitchFamily="18" charset="0"/>
              </a:rPr>
              <a:t>Maternal Theory: Essential Readings</a:t>
            </a:r>
            <a:r>
              <a:rPr lang="en-AU" sz="1800" dirty="0">
                <a:effectLst/>
                <a:latin typeface="Times New Roman" panose="02020603050405020304" pitchFamily="18" charset="0"/>
                <a:ea typeface="Times New Roman" panose="02020603050405020304" pitchFamily="18" charset="0"/>
              </a:rPr>
              <a:t>, Demeter Press.</a:t>
            </a:r>
          </a:p>
          <a:p>
            <a:r>
              <a:rPr lang="en-AU" sz="1800" dirty="0">
                <a:effectLst/>
                <a:latin typeface="Times New Roman" panose="02020603050405020304" pitchFamily="18" charset="0"/>
                <a:ea typeface="Times New Roman" panose="02020603050405020304" pitchFamily="18" charset="0"/>
              </a:rPr>
              <a:t>O’Reilly, A. (2019). Matricentric Feminism: A Feminism for Mothers. </a:t>
            </a:r>
            <a:r>
              <a:rPr lang="en-AU" sz="1800" i="1" dirty="0">
                <a:effectLst/>
                <a:latin typeface="Times New Roman" panose="02020603050405020304" pitchFamily="18" charset="0"/>
                <a:ea typeface="Times New Roman" panose="02020603050405020304" pitchFamily="18" charset="0"/>
              </a:rPr>
              <a:t>Journal of the Motherhood Initiative for Research and Community Involvement</a:t>
            </a:r>
            <a:r>
              <a:rPr lang="en-AU" sz="1800" dirty="0">
                <a:effectLst/>
                <a:latin typeface="Times New Roman" panose="02020603050405020304" pitchFamily="18" charset="0"/>
                <a:ea typeface="Times New Roman" panose="02020603050405020304" pitchFamily="18" charset="0"/>
              </a:rPr>
              <a:t>, </a:t>
            </a:r>
            <a:r>
              <a:rPr lang="en-AU" sz="1800" i="1" dirty="0">
                <a:effectLst/>
                <a:latin typeface="Times New Roman" panose="02020603050405020304" pitchFamily="18" charset="0"/>
                <a:ea typeface="Times New Roman" panose="02020603050405020304" pitchFamily="18" charset="0"/>
              </a:rPr>
              <a:t>10</a:t>
            </a:r>
            <a:r>
              <a:rPr lang="en-AU" sz="1800" dirty="0">
                <a:effectLst/>
                <a:latin typeface="Times New Roman" panose="02020603050405020304" pitchFamily="18" charset="0"/>
                <a:ea typeface="Times New Roman" panose="02020603050405020304" pitchFamily="18" charset="0"/>
              </a:rPr>
              <a:t>(1/2). Retrieved from </a:t>
            </a:r>
            <a:r>
              <a:rPr lang="en-AU" sz="1800" u="sng" dirty="0">
                <a:solidFill>
                  <a:srgbClr val="467886"/>
                </a:solidFill>
                <a:effectLst/>
                <a:latin typeface="Times New Roman" panose="02020603050405020304" pitchFamily="18" charset="0"/>
                <a:ea typeface="Times New Roman" panose="02020603050405020304" pitchFamily="18" charset="0"/>
                <a:hlinkClick r:id="rId3"/>
              </a:rPr>
              <a:t>https://jarm.journals.yorku.ca/index.php/jarm/article/view/40551</a:t>
            </a:r>
            <a:endParaRPr lang="en-AU" sz="1800" dirty="0">
              <a:effectLst/>
              <a:latin typeface="Times New Roman" panose="02020603050405020304" pitchFamily="18" charset="0"/>
              <a:ea typeface="Times New Roman" panose="02020603050405020304" pitchFamily="18" charset="0"/>
            </a:endParaRPr>
          </a:p>
          <a:p>
            <a:r>
              <a:rPr lang="en-AU" sz="1800" dirty="0">
                <a:effectLst/>
                <a:latin typeface="Times New Roman" panose="02020603050405020304" pitchFamily="18" charset="0"/>
                <a:ea typeface="Times New Roman" panose="02020603050405020304" pitchFamily="18" charset="0"/>
              </a:rPr>
              <a:t>Paglia, C. (1990). </a:t>
            </a:r>
            <a:r>
              <a:rPr lang="en-AU" sz="1800" u="sng" dirty="0">
                <a:effectLst/>
                <a:latin typeface="Times New Roman" panose="02020603050405020304" pitchFamily="18" charset="0"/>
                <a:ea typeface="Times New Roman" panose="02020603050405020304" pitchFamily="18" charset="0"/>
              </a:rPr>
              <a:t>Sexual Personae</a:t>
            </a:r>
            <a:r>
              <a:rPr lang="en-AU" sz="1800" dirty="0">
                <a:effectLst/>
                <a:latin typeface="Times New Roman" panose="02020603050405020304" pitchFamily="18" charset="0"/>
                <a:ea typeface="Times New Roman" panose="02020603050405020304" pitchFamily="18" charset="0"/>
              </a:rPr>
              <a:t>. London, Random House.</a:t>
            </a:r>
          </a:p>
          <a:p>
            <a:r>
              <a:rPr lang="en-AU" sz="1800" dirty="0" err="1">
                <a:effectLst/>
                <a:latin typeface="Times New Roman" panose="02020603050405020304" pitchFamily="18" charset="0"/>
                <a:ea typeface="Times New Roman" panose="02020603050405020304" pitchFamily="18" charset="0"/>
              </a:rPr>
              <a:t>Palfreyman</a:t>
            </a:r>
            <a:r>
              <a:rPr lang="en-AU" sz="1800" dirty="0">
                <a:effectLst/>
                <a:latin typeface="Times New Roman" panose="02020603050405020304" pitchFamily="18" charset="0"/>
                <a:ea typeface="Times New Roman" panose="02020603050405020304" pitchFamily="18" charset="0"/>
              </a:rPr>
              <a:t>, K., Carpenter Estrada, Tara ., </a:t>
            </a:r>
            <a:r>
              <a:rPr lang="en-AU" sz="1800" dirty="0" err="1">
                <a:effectLst/>
                <a:latin typeface="Times New Roman" panose="02020603050405020304" pitchFamily="18" charset="0"/>
                <a:ea typeface="Times New Roman" panose="02020603050405020304" pitchFamily="18" charset="0"/>
              </a:rPr>
              <a:t>Wolfley</a:t>
            </a:r>
            <a:r>
              <a:rPr lang="en-AU" sz="1800" dirty="0">
                <a:effectLst/>
                <a:latin typeface="Times New Roman" panose="02020603050405020304" pitchFamily="18" charset="0"/>
                <a:ea typeface="Times New Roman" panose="02020603050405020304" pitchFamily="18" charset="0"/>
              </a:rPr>
              <a:t>, Hilary  Ed. (2024). </a:t>
            </a:r>
            <a:r>
              <a:rPr lang="en-AU" sz="1800" u="sng" dirty="0">
                <a:effectLst/>
                <a:latin typeface="Times New Roman" panose="02020603050405020304" pitchFamily="18" charset="0"/>
                <a:ea typeface="Times New Roman" panose="02020603050405020304" pitchFamily="18" charset="0"/>
              </a:rPr>
              <a:t>Give and Take: Motherhood and Creative Practice</a:t>
            </a:r>
            <a:r>
              <a:rPr lang="en-AU" sz="1800" dirty="0">
                <a:effectLst/>
                <a:latin typeface="Times New Roman" panose="02020603050405020304" pitchFamily="18" charset="0"/>
                <a:ea typeface="Times New Roman" panose="02020603050405020304" pitchFamily="18" charset="0"/>
              </a:rPr>
              <a:t>, Demeter Press.</a:t>
            </a:r>
          </a:p>
          <a:p>
            <a:r>
              <a:rPr lang="en-AU" sz="1800" dirty="0">
                <a:effectLst/>
                <a:latin typeface="Times New Roman" panose="02020603050405020304" pitchFamily="18" charset="0"/>
                <a:ea typeface="Times New Roman" panose="02020603050405020304" pitchFamily="18" charset="0"/>
              </a:rPr>
              <a:t>Parker, R., Pollock, Griselda. (1981). </a:t>
            </a:r>
            <a:r>
              <a:rPr lang="en-AU" sz="1800" u="sng" dirty="0">
                <a:effectLst/>
                <a:latin typeface="Times New Roman" panose="02020603050405020304" pitchFamily="18" charset="0"/>
                <a:ea typeface="Times New Roman" panose="02020603050405020304" pitchFamily="18" charset="0"/>
              </a:rPr>
              <a:t>Old Mistresses: Women, Art and Ideology</a:t>
            </a:r>
            <a:r>
              <a:rPr lang="en-AU" sz="1800" dirty="0">
                <a:effectLst/>
                <a:latin typeface="Times New Roman" panose="02020603050405020304" pitchFamily="18" charset="0"/>
                <a:ea typeface="Times New Roman" panose="02020603050405020304" pitchFamily="18" charset="0"/>
              </a:rPr>
              <a:t>. London, Pandora Press.</a:t>
            </a:r>
          </a:p>
          <a:p>
            <a:r>
              <a:rPr lang="en-AU" sz="1800" dirty="0">
                <a:effectLst/>
                <a:latin typeface="Times New Roman" panose="02020603050405020304" pitchFamily="18" charset="0"/>
                <a:ea typeface="Times New Roman" panose="02020603050405020304" pitchFamily="18" charset="0"/>
              </a:rPr>
              <a:t>Pratchett, T. (2011). </a:t>
            </a:r>
            <a:r>
              <a:rPr lang="en-AU" sz="1800" u="sng" dirty="0">
                <a:effectLst/>
                <a:latin typeface="Times New Roman" panose="02020603050405020304" pitchFamily="18" charset="0"/>
                <a:ea typeface="Times New Roman" panose="02020603050405020304" pitchFamily="18" charset="0"/>
              </a:rPr>
              <a:t>Snuff</a:t>
            </a:r>
            <a:r>
              <a:rPr lang="en-AU" sz="1800" dirty="0">
                <a:effectLst/>
                <a:latin typeface="Times New Roman" panose="02020603050405020304" pitchFamily="18" charset="0"/>
                <a:ea typeface="Times New Roman" panose="02020603050405020304" pitchFamily="18" charset="0"/>
              </a:rPr>
              <a:t>. London, Doubleday.</a:t>
            </a:r>
          </a:p>
          <a:p>
            <a:r>
              <a:rPr lang="en-AU" sz="1800" dirty="0">
                <a:effectLst/>
                <a:latin typeface="Times New Roman" panose="02020603050405020304" pitchFamily="18" charset="0"/>
                <a:ea typeface="Times New Roman" panose="02020603050405020304" pitchFamily="18" charset="0"/>
              </a:rPr>
              <a:t>Rego, P (1987). </a:t>
            </a:r>
            <a:r>
              <a:rPr lang="en-AU" sz="1800" i="1" dirty="0">
                <a:effectLst/>
                <a:latin typeface="Times New Roman" panose="02020603050405020304" pitchFamily="18" charset="0"/>
                <a:ea typeface="Times New Roman" panose="02020603050405020304" pitchFamily="18" charset="0"/>
              </a:rPr>
              <a:t>The Maids</a:t>
            </a:r>
            <a:r>
              <a:rPr lang="en-AU" sz="1800" dirty="0">
                <a:effectLst/>
                <a:latin typeface="Times New Roman" panose="02020603050405020304" pitchFamily="18" charset="0"/>
                <a:ea typeface="Times New Roman" panose="02020603050405020304" pitchFamily="18" charset="0"/>
              </a:rPr>
              <a:t> [Painting] Saatchi Gallery, London, UK.</a:t>
            </a:r>
          </a:p>
          <a:p>
            <a:r>
              <a:rPr lang="en-AU" sz="1800" dirty="0">
                <a:effectLst/>
                <a:latin typeface="Times New Roman" panose="02020603050405020304" pitchFamily="18" charset="0"/>
                <a:ea typeface="Times New Roman" panose="02020603050405020304" pitchFamily="18" charset="0"/>
              </a:rPr>
              <a:t>Rich, A. (1976). </a:t>
            </a:r>
            <a:r>
              <a:rPr lang="en-AU" sz="1800" u="sng" dirty="0">
                <a:effectLst/>
                <a:latin typeface="Times New Roman" panose="02020603050405020304" pitchFamily="18" charset="0"/>
                <a:ea typeface="Times New Roman" panose="02020603050405020304" pitchFamily="18" charset="0"/>
              </a:rPr>
              <a:t>Of Woman Born</a:t>
            </a:r>
            <a:r>
              <a:rPr lang="en-AU" sz="1800" dirty="0">
                <a:effectLst/>
                <a:latin typeface="Times New Roman" panose="02020603050405020304" pitchFamily="18" charset="0"/>
                <a:ea typeface="Times New Roman" panose="02020603050405020304" pitchFamily="18" charset="0"/>
              </a:rPr>
              <a:t>. New York, Virago.</a:t>
            </a:r>
          </a:p>
          <a:p>
            <a:r>
              <a:rPr lang="en-AU" sz="1800" dirty="0">
                <a:effectLst/>
                <a:latin typeface="Times New Roman" panose="02020603050405020304" pitchFamily="18" charset="0"/>
                <a:ea typeface="Times New Roman" panose="02020603050405020304" pitchFamily="18" charset="0"/>
              </a:rPr>
              <a:t>Rose, J. (2005). </a:t>
            </a:r>
            <a:r>
              <a:rPr lang="en-AU" sz="1800" u="sng" dirty="0">
                <a:effectLst/>
                <a:latin typeface="Times New Roman" panose="02020603050405020304" pitchFamily="18" charset="0"/>
                <a:ea typeface="Times New Roman" panose="02020603050405020304" pitchFamily="18" charset="0"/>
              </a:rPr>
              <a:t>Sexuality in the Field of Vision</a:t>
            </a:r>
            <a:r>
              <a:rPr lang="en-AU" sz="1800" dirty="0">
                <a:effectLst/>
                <a:latin typeface="Times New Roman" panose="02020603050405020304" pitchFamily="18" charset="0"/>
                <a:ea typeface="Times New Roman" panose="02020603050405020304" pitchFamily="18" charset="0"/>
              </a:rPr>
              <a:t>, Verso.</a:t>
            </a:r>
          </a:p>
          <a:p>
            <a:r>
              <a:rPr lang="en-AU" sz="1800" dirty="0">
                <a:effectLst/>
                <a:latin typeface="Times New Roman" panose="02020603050405020304" pitchFamily="18" charset="0"/>
                <a:ea typeface="Times New Roman" panose="02020603050405020304" pitchFamily="18" charset="0"/>
              </a:rPr>
              <a:t>Saville, J. (2009-10). </a:t>
            </a:r>
            <a:r>
              <a:rPr lang="en-AU" sz="1800" i="1" dirty="0">
                <a:effectLst/>
                <a:latin typeface="Times New Roman" panose="02020603050405020304" pitchFamily="18" charset="0"/>
                <a:ea typeface="Times New Roman" panose="02020603050405020304" pitchFamily="18" charset="0"/>
              </a:rPr>
              <a:t>Reproduction drawing I (after the Leonardo cartoon)</a:t>
            </a:r>
            <a:r>
              <a:rPr lang="en-AU" sz="1800" dirty="0">
                <a:effectLst/>
                <a:latin typeface="Times New Roman" panose="02020603050405020304" pitchFamily="18" charset="0"/>
                <a:ea typeface="Times New Roman" panose="02020603050405020304" pitchFamily="18" charset="0"/>
              </a:rPr>
              <a:t> [Drawing]. The </a:t>
            </a:r>
            <a:r>
              <a:rPr lang="en-AU" sz="1800" dirty="0" err="1">
                <a:effectLst/>
                <a:latin typeface="Times New Roman" panose="02020603050405020304" pitchFamily="18" charset="0"/>
                <a:ea typeface="Times New Roman" panose="02020603050405020304" pitchFamily="18" charset="0"/>
              </a:rPr>
              <a:t>Gagosian</a:t>
            </a:r>
            <a:r>
              <a:rPr lang="en-AU" sz="1800" dirty="0">
                <a:effectLst/>
                <a:latin typeface="Times New Roman" panose="02020603050405020304" pitchFamily="18" charset="0"/>
                <a:ea typeface="Times New Roman" panose="02020603050405020304" pitchFamily="18" charset="0"/>
              </a:rPr>
              <a:t>, London, UK.</a:t>
            </a:r>
          </a:p>
          <a:p>
            <a:r>
              <a:rPr lang="en-AU" sz="1800" dirty="0">
                <a:effectLst/>
                <a:latin typeface="Times New Roman" panose="02020603050405020304" pitchFamily="18" charset="0"/>
                <a:ea typeface="Times New Roman" panose="02020603050405020304" pitchFamily="18" charset="0"/>
              </a:rPr>
              <a:t>Scarry, E. (1999). </a:t>
            </a:r>
            <a:r>
              <a:rPr lang="en-AU" sz="1800" u="sng" dirty="0">
                <a:effectLst/>
                <a:latin typeface="Times New Roman" panose="02020603050405020304" pitchFamily="18" charset="0"/>
                <a:ea typeface="Times New Roman" panose="02020603050405020304" pitchFamily="18" charset="0"/>
              </a:rPr>
              <a:t>On Beauty and Being Just</a:t>
            </a:r>
            <a:r>
              <a:rPr lang="en-AU" sz="1800" dirty="0">
                <a:effectLst/>
                <a:latin typeface="Times New Roman" panose="02020603050405020304" pitchFamily="18" charset="0"/>
                <a:ea typeface="Times New Roman" panose="02020603050405020304" pitchFamily="18" charset="0"/>
              </a:rPr>
              <a:t>. Princeton, NJ., Princeton University Press.</a:t>
            </a:r>
          </a:p>
          <a:p>
            <a:r>
              <a:rPr lang="en-AU" sz="1800" dirty="0">
                <a:effectLst/>
                <a:latin typeface="Times New Roman" panose="02020603050405020304" pitchFamily="18" charset="0"/>
                <a:ea typeface="Times New Roman" panose="02020603050405020304" pitchFamily="18" charset="0"/>
              </a:rPr>
              <a:t>Sherman, C. (1978). </a:t>
            </a:r>
            <a:r>
              <a:rPr lang="en-AU" sz="1800" i="1" dirty="0">
                <a:effectLst/>
                <a:latin typeface="Times New Roman" panose="02020603050405020304" pitchFamily="18" charset="0"/>
                <a:ea typeface="Times New Roman" panose="02020603050405020304" pitchFamily="18" charset="0"/>
              </a:rPr>
              <a:t>Untitled Film Still</a:t>
            </a:r>
            <a:r>
              <a:rPr lang="en-AU" sz="1800" dirty="0">
                <a:effectLst/>
                <a:latin typeface="Times New Roman" panose="02020603050405020304" pitchFamily="18" charset="0"/>
                <a:ea typeface="Times New Roman" panose="02020603050405020304" pitchFamily="18" charset="0"/>
              </a:rPr>
              <a:t> [Silver </a:t>
            </a:r>
            <a:r>
              <a:rPr lang="en-AU" sz="1800" dirty="0" err="1">
                <a:effectLst/>
                <a:latin typeface="Times New Roman" panose="02020603050405020304" pitchFamily="18" charset="0"/>
                <a:ea typeface="Times New Roman" panose="02020603050405020304" pitchFamily="18" charset="0"/>
              </a:rPr>
              <a:t>Gelatin</a:t>
            </a:r>
            <a:r>
              <a:rPr lang="en-AU" sz="1800" dirty="0">
                <a:effectLst/>
                <a:latin typeface="Times New Roman" panose="02020603050405020304" pitchFamily="18" charset="0"/>
                <a:ea typeface="Times New Roman" panose="02020603050405020304" pitchFamily="18" charset="0"/>
              </a:rPr>
              <a:t> Print]. MoMA, New York, USA.</a:t>
            </a:r>
          </a:p>
          <a:p>
            <a:r>
              <a:rPr lang="en-AU" sz="1800" dirty="0">
                <a:effectLst/>
                <a:latin typeface="Times New Roman" panose="02020603050405020304" pitchFamily="18" charset="0"/>
                <a:ea typeface="Times New Roman" panose="02020603050405020304" pitchFamily="18" charset="0"/>
              </a:rPr>
              <a:t>University of Phoenix. (2023). </a:t>
            </a:r>
            <a:r>
              <a:rPr lang="en-AU" sz="1800" i="1" dirty="0">
                <a:effectLst/>
                <a:latin typeface="Times New Roman" panose="02020603050405020304" pitchFamily="18" charset="0"/>
                <a:ea typeface="Times New Roman" panose="02020603050405020304" pitchFamily="18" charset="0"/>
              </a:rPr>
              <a:t>Mothers Overcome More (M.O.M) report </a:t>
            </a:r>
            <a:r>
              <a:rPr lang="en-AU" sz="1800" dirty="0">
                <a:effectLst/>
                <a:latin typeface="Times New Roman" panose="02020603050405020304" pitchFamily="18" charset="0"/>
                <a:ea typeface="Times New Roman" panose="02020603050405020304" pitchFamily="18" charset="0"/>
              </a:rPr>
              <a:t>https://www.phoenix.edu/career-institute/mothers-overcome-more.html</a:t>
            </a:r>
          </a:p>
          <a:p>
            <a:r>
              <a:rPr lang="en-AU" sz="1800" dirty="0">
                <a:effectLst/>
                <a:latin typeface="Times New Roman" panose="02020603050405020304" pitchFamily="18" charset="0"/>
                <a:ea typeface="Times New Roman" panose="02020603050405020304" pitchFamily="18" charset="0"/>
              </a:rPr>
              <a:t>Ward, F., </a:t>
            </a:r>
            <a:r>
              <a:rPr lang="en-AU" sz="1800" dirty="0" err="1">
                <a:effectLst/>
                <a:latin typeface="Times New Roman" panose="02020603050405020304" pitchFamily="18" charset="0"/>
                <a:ea typeface="Times New Roman" panose="02020603050405020304" pitchFamily="18" charset="0"/>
              </a:rPr>
              <a:t>Haug</a:t>
            </a:r>
            <a:r>
              <a:rPr lang="en-AU" sz="1800" dirty="0">
                <a:effectLst/>
                <a:latin typeface="Times New Roman" panose="02020603050405020304" pitchFamily="18" charset="0"/>
                <a:ea typeface="Times New Roman" panose="02020603050405020304" pitchFamily="18" charset="0"/>
              </a:rPr>
              <a:t>, Kate., </a:t>
            </a:r>
            <a:r>
              <a:rPr lang="en-AU" sz="1800" dirty="0" err="1">
                <a:effectLst/>
                <a:latin typeface="Times New Roman" panose="02020603050405020304" pitchFamily="18" charset="0"/>
                <a:ea typeface="Times New Roman" panose="02020603050405020304" pitchFamily="18" charset="0"/>
              </a:rPr>
              <a:t>Mertes</a:t>
            </a:r>
            <a:r>
              <a:rPr lang="en-AU" sz="1800" dirty="0">
                <a:effectLst/>
                <a:latin typeface="Times New Roman" panose="02020603050405020304" pitchFamily="18" charset="0"/>
                <a:ea typeface="Times New Roman" panose="02020603050405020304" pitchFamily="18" charset="0"/>
              </a:rPr>
              <a:t>, Cara. (1992). </a:t>
            </a:r>
            <a:r>
              <a:rPr lang="en-AU" sz="1800" u="sng" dirty="0">
                <a:effectLst/>
                <a:latin typeface="Times New Roman" panose="02020603050405020304" pitchFamily="18" charset="0"/>
                <a:ea typeface="Times New Roman" panose="02020603050405020304" pitchFamily="18" charset="0"/>
              </a:rPr>
              <a:t>Dirt and Domesticity: Constructions of the Feminine</a:t>
            </a:r>
            <a:r>
              <a:rPr lang="en-AU" sz="1800" dirty="0">
                <a:effectLst/>
                <a:latin typeface="Times New Roman" panose="02020603050405020304" pitchFamily="18" charset="0"/>
                <a:ea typeface="Times New Roman" panose="02020603050405020304" pitchFamily="18" charset="0"/>
              </a:rPr>
              <a:t>. New York, Whitney Museum of American Art.</a:t>
            </a:r>
          </a:p>
          <a:p>
            <a:r>
              <a:rPr lang="en-AU" sz="1800" dirty="0">
                <a:effectLst/>
                <a:latin typeface="Times New Roman" panose="02020603050405020304" pitchFamily="18" charset="0"/>
                <a:ea typeface="Times New Roman" panose="02020603050405020304" pitchFamily="18" charset="0"/>
              </a:rPr>
              <a:t>Warner, M. (1994). </a:t>
            </a:r>
            <a:r>
              <a:rPr lang="en-AU" sz="1800" u="sng" dirty="0">
                <a:effectLst/>
                <a:latin typeface="Times New Roman" panose="02020603050405020304" pitchFamily="18" charset="0"/>
                <a:ea typeface="Times New Roman" panose="02020603050405020304" pitchFamily="18" charset="0"/>
              </a:rPr>
              <a:t>Managing Monsters: Six Myths of our Time</a:t>
            </a:r>
            <a:r>
              <a:rPr lang="en-AU" sz="1800" dirty="0">
                <a:effectLst/>
                <a:latin typeface="Times New Roman" panose="02020603050405020304" pitchFamily="18" charset="0"/>
                <a:ea typeface="Times New Roman" panose="02020603050405020304" pitchFamily="18" charset="0"/>
              </a:rPr>
              <a:t>. London, Vintage.</a:t>
            </a:r>
          </a:p>
          <a:p>
            <a:r>
              <a:rPr lang="en-AU" sz="1800" dirty="0">
                <a:effectLst/>
                <a:latin typeface="Times New Roman" panose="02020603050405020304" pitchFamily="18" charset="0"/>
                <a:ea typeface="Times New Roman" panose="02020603050405020304" pitchFamily="18" charset="0"/>
              </a:rPr>
              <a:t>Whitehouse, A., </a:t>
            </a:r>
            <a:r>
              <a:rPr lang="en-AU" sz="1800" dirty="0" err="1">
                <a:effectLst/>
                <a:latin typeface="Times New Roman" panose="02020603050405020304" pitchFamily="18" charset="0"/>
                <a:ea typeface="Times New Roman" panose="02020603050405020304" pitchFamily="18" charset="0"/>
              </a:rPr>
              <a:t>Farquson</a:t>
            </a:r>
            <a:r>
              <a:rPr lang="en-AU" sz="1800" dirty="0">
                <a:effectLst/>
                <a:latin typeface="Times New Roman" panose="02020603050405020304" pitchFamily="18" charset="0"/>
                <a:ea typeface="Times New Roman" panose="02020603050405020304" pitchFamily="18" charset="0"/>
              </a:rPr>
              <a:t>, Matt (2017). </a:t>
            </a:r>
            <a:r>
              <a:rPr lang="en-AU" sz="1800" u="sng" dirty="0">
                <a:effectLst/>
                <a:latin typeface="Times New Roman" panose="02020603050405020304" pitchFamily="18" charset="0"/>
                <a:ea typeface="Times New Roman" panose="02020603050405020304" pitchFamily="18" charset="0"/>
              </a:rPr>
              <a:t>Parenting the </a:t>
            </a:r>
            <a:r>
              <a:rPr lang="en-AU" sz="1800" u="sng" dirty="0" err="1">
                <a:effectLst/>
                <a:latin typeface="Times New Roman" panose="02020603050405020304" pitchFamily="18" charset="0"/>
                <a:ea typeface="Times New Roman" panose="02020603050405020304" pitchFamily="18" charset="0"/>
              </a:rPr>
              <a:t>Sh</a:t>
            </a:r>
            <a:r>
              <a:rPr lang="en-AU" sz="1800" u="sng" dirty="0">
                <a:effectLst/>
                <a:latin typeface="Times New Roman" panose="02020603050405020304" pitchFamily="18" charset="0"/>
                <a:ea typeface="Times New Roman" panose="02020603050405020304" pitchFamily="18" charset="0"/>
              </a:rPr>
              <a:t>*t Out of Life</a:t>
            </a:r>
            <a:r>
              <a:rPr lang="en-AU" sz="1800" dirty="0">
                <a:effectLst/>
                <a:latin typeface="Times New Roman" panose="02020603050405020304" pitchFamily="18" charset="0"/>
                <a:ea typeface="Times New Roman" panose="02020603050405020304" pitchFamily="18" charset="0"/>
              </a:rPr>
              <a:t>. London, Hodder and Stoughton.</a:t>
            </a:r>
          </a:p>
          <a:p>
            <a:r>
              <a:rPr lang="en-AU" sz="1800" dirty="0">
                <a:effectLst/>
                <a:latin typeface="Times New Roman" panose="02020603050405020304" pitchFamily="18" charset="0"/>
                <a:ea typeface="Times New Roman" panose="02020603050405020304" pitchFamily="18" charset="0"/>
              </a:rPr>
              <a:t>Williams, J. (2015). </a:t>
            </a:r>
            <a:r>
              <a:rPr lang="en-AU" sz="1800" u="sng" dirty="0">
                <a:effectLst/>
                <a:latin typeface="Times New Roman" panose="02020603050405020304" pitchFamily="18" charset="0"/>
                <a:ea typeface="Times New Roman" panose="02020603050405020304" pitchFamily="18" charset="0"/>
              </a:rPr>
              <a:t>The Glass Ceiling and the Maternal Wall in Academia</a:t>
            </a:r>
            <a:r>
              <a:rPr lang="en-AU" sz="1800" dirty="0">
                <a:effectLst/>
                <a:latin typeface="Times New Roman" panose="02020603050405020304" pitchFamily="18" charset="0"/>
                <a:ea typeface="Times New Roman" panose="02020603050405020304" pitchFamily="18" charset="0"/>
              </a:rPr>
              <a:t>.</a:t>
            </a:r>
          </a:p>
          <a:p>
            <a:r>
              <a:rPr lang="en-AU" sz="1800" dirty="0">
                <a:effectLst/>
                <a:latin typeface="Times New Roman" panose="02020603050405020304" pitchFamily="18" charset="0"/>
                <a:ea typeface="Times New Roman" panose="02020603050405020304" pitchFamily="18" charset="0"/>
              </a:rPr>
              <a:t>Woolf, V. (1929). </a:t>
            </a:r>
            <a:r>
              <a:rPr lang="en-AU" sz="1800" u="sng" dirty="0">
                <a:effectLst/>
                <a:latin typeface="Times New Roman" panose="02020603050405020304" pitchFamily="18" charset="0"/>
                <a:ea typeface="Times New Roman" panose="02020603050405020304" pitchFamily="18" charset="0"/>
              </a:rPr>
              <a:t>A Room of One's own</a:t>
            </a:r>
            <a:r>
              <a:rPr lang="en-AU" sz="1800" dirty="0">
                <a:effectLst/>
                <a:latin typeface="Times New Roman" panose="02020603050405020304" pitchFamily="18" charset="0"/>
                <a:ea typeface="Times New Roman" panose="02020603050405020304" pitchFamily="18" charset="0"/>
              </a:rPr>
              <a:t>. London, Hogarth Press.</a:t>
            </a:r>
          </a:p>
          <a:p>
            <a:r>
              <a:rPr lang="en-AU" sz="1800" dirty="0">
                <a:effectLst/>
                <a:latin typeface="Times New Roman" panose="02020603050405020304" pitchFamily="18" charset="0"/>
                <a:ea typeface="Times New Roman" panose="02020603050405020304" pitchFamily="18" charset="0"/>
              </a:rPr>
              <a:t>Wollstonecraft, M. (2004). </a:t>
            </a:r>
            <a:r>
              <a:rPr lang="en-AU" sz="1800" u="sng" dirty="0">
                <a:effectLst/>
                <a:latin typeface="Times New Roman" panose="02020603050405020304" pitchFamily="18" charset="0"/>
                <a:ea typeface="Times New Roman" panose="02020603050405020304" pitchFamily="18" charset="0"/>
              </a:rPr>
              <a:t>A Vindication of the Rights of Women</a:t>
            </a:r>
            <a:r>
              <a:rPr lang="en-AU" sz="1800" dirty="0">
                <a:effectLst/>
                <a:latin typeface="Times New Roman" panose="02020603050405020304" pitchFamily="18" charset="0"/>
                <a:ea typeface="Times New Roman" panose="02020603050405020304" pitchFamily="18" charset="0"/>
              </a:rPr>
              <a:t>. London, Penguin Books.</a:t>
            </a:r>
          </a:p>
          <a:p>
            <a:r>
              <a:rPr lang="en-AU" sz="1800" kern="0" dirty="0" err="1">
                <a:effectLst/>
                <a:latin typeface="Times New Roman" panose="02020603050405020304" pitchFamily="18" charset="0"/>
                <a:ea typeface="Times New Roman" panose="02020603050405020304" pitchFamily="18" charset="0"/>
              </a:rPr>
              <a:t>Yngvesson</a:t>
            </a:r>
            <a:r>
              <a:rPr lang="en-AU" sz="1800" kern="0" dirty="0">
                <a:effectLst/>
                <a:latin typeface="Times New Roman" panose="02020603050405020304" pitchFamily="18" charset="0"/>
                <a:ea typeface="Times New Roman" panose="02020603050405020304" pitchFamily="18" charset="0"/>
              </a:rPr>
              <a:t>, T., et al. (2020). Mentoring in the Academy Between Academic Mothers. </a:t>
            </a:r>
            <a:r>
              <a:rPr lang="en-AU" sz="1800" u="sng" kern="0" dirty="0">
                <a:effectLst/>
                <a:latin typeface="Times New Roman" panose="02020603050405020304" pitchFamily="18" charset="0"/>
                <a:ea typeface="Times New Roman" panose="02020603050405020304" pitchFamily="18" charset="0"/>
              </a:rPr>
              <a:t>(Re)birthing the Feminine in Academe: Creating Spaces of Motherhood in Patriarchal Contexts</a:t>
            </a:r>
            <a:r>
              <a:rPr lang="en-AU" sz="1800" kern="0" dirty="0">
                <a:effectLst/>
                <a:latin typeface="Times New Roman" panose="02020603050405020304" pitchFamily="18" charset="0"/>
                <a:ea typeface="Times New Roman" panose="02020603050405020304" pitchFamily="18" charset="0"/>
              </a:rPr>
              <a:t>. L. Henderson, A. L. Black and S. </a:t>
            </a:r>
            <a:r>
              <a:rPr lang="en-AU" sz="1800" kern="0" dirty="0" err="1">
                <a:effectLst/>
                <a:latin typeface="Times New Roman" panose="02020603050405020304" pitchFamily="18" charset="0"/>
                <a:ea typeface="Times New Roman" panose="02020603050405020304" pitchFamily="18" charset="0"/>
              </a:rPr>
              <a:t>Garvis</a:t>
            </a:r>
            <a:r>
              <a:rPr lang="en-AU" sz="1800" kern="0" dirty="0">
                <a:effectLst/>
                <a:latin typeface="Times New Roman" panose="02020603050405020304" pitchFamily="18" charset="0"/>
                <a:ea typeface="Times New Roman" panose="02020603050405020304" pitchFamily="18" charset="0"/>
              </a:rPr>
              <a:t>. Cham, Springer International Publishing</a:t>
            </a:r>
            <a:r>
              <a:rPr lang="en-AU" sz="1800" b="1" kern="0" dirty="0">
                <a:effectLst/>
                <a:latin typeface="Times New Roman" panose="02020603050405020304" pitchFamily="18" charset="0"/>
                <a:ea typeface="Times New Roman" panose="02020603050405020304" pitchFamily="18" charset="0"/>
              </a:rPr>
              <a:t>: </a:t>
            </a:r>
            <a:r>
              <a:rPr lang="en-AU" sz="1800" kern="0" dirty="0">
                <a:effectLst/>
                <a:latin typeface="Times New Roman" panose="02020603050405020304" pitchFamily="18" charset="0"/>
                <a:ea typeface="Times New Roman" panose="02020603050405020304" pitchFamily="18" charset="0"/>
              </a:rPr>
              <a:t>165-184.</a:t>
            </a:r>
            <a:endParaRPr lang="en-AU" dirty="0"/>
          </a:p>
        </p:txBody>
      </p:sp>
    </p:spTree>
    <p:extLst>
      <p:ext uri="{BB962C8B-B14F-4D97-AF65-F5344CB8AC3E}">
        <p14:creationId xmlns:p14="http://schemas.microsoft.com/office/powerpoint/2010/main" val="13819580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81EC7-5E1A-4ABD-42A1-7347DC40E682}"/>
              </a:ext>
            </a:extLst>
          </p:cNvPr>
          <p:cNvSpPr>
            <a:spLocks noGrp="1"/>
          </p:cNvSpPr>
          <p:nvPr>
            <p:ph type="title"/>
          </p:nvPr>
        </p:nvSpPr>
        <p:spPr/>
        <p:txBody>
          <a:bodyPr/>
          <a:lstStyle/>
          <a:p>
            <a:r>
              <a:rPr lang="en-AU" dirty="0"/>
              <a:t>Appendices</a:t>
            </a:r>
          </a:p>
        </p:txBody>
      </p:sp>
      <p:sp>
        <p:nvSpPr>
          <p:cNvPr id="3" name="Content Placeholder 2">
            <a:extLst>
              <a:ext uri="{FF2B5EF4-FFF2-40B4-BE49-F238E27FC236}">
                <a16:creationId xmlns:a16="http://schemas.microsoft.com/office/drawing/2014/main" id="{C293EF0D-D645-B620-727E-10B8653C45BB}"/>
              </a:ext>
            </a:extLst>
          </p:cNvPr>
          <p:cNvSpPr>
            <a:spLocks noGrp="1"/>
          </p:cNvSpPr>
          <p:nvPr>
            <p:ph idx="1"/>
          </p:nvPr>
        </p:nvSpPr>
        <p:spPr/>
        <p:txBody>
          <a:bodyPr/>
          <a:lstStyle/>
          <a:p>
            <a:r>
              <a:rPr lang="en-AU" dirty="0"/>
              <a:t>Data Collection and Analysis</a:t>
            </a:r>
          </a:p>
          <a:p>
            <a:r>
              <a:rPr lang="en-AU" dirty="0"/>
              <a:t>Full Timeline</a:t>
            </a:r>
          </a:p>
          <a:p>
            <a:r>
              <a:rPr lang="en-AU" dirty="0"/>
              <a:t>Why ABR</a:t>
            </a:r>
          </a:p>
          <a:p>
            <a:r>
              <a:rPr lang="en-AU" dirty="0"/>
              <a:t>Recent Professional Arts Practice Acknowledgment</a:t>
            </a:r>
          </a:p>
          <a:p>
            <a:r>
              <a:rPr lang="en-AU" dirty="0"/>
              <a:t>From the Literature</a:t>
            </a:r>
          </a:p>
        </p:txBody>
      </p:sp>
    </p:spTree>
    <p:extLst>
      <p:ext uri="{BB962C8B-B14F-4D97-AF65-F5344CB8AC3E}">
        <p14:creationId xmlns:p14="http://schemas.microsoft.com/office/powerpoint/2010/main" val="21950843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C8513-B246-3426-4125-86B8A35C18CC}"/>
              </a:ext>
            </a:extLst>
          </p:cNvPr>
          <p:cNvSpPr>
            <a:spLocks noGrp="1"/>
          </p:cNvSpPr>
          <p:nvPr>
            <p:ph type="title"/>
          </p:nvPr>
        </p:nvSpPr>
        <p:spPr/>
        <p:txBody>
          <a:bodyPr/>
          <a:lstStyle/>
          <a:p>
            <a:r>
              <a:rPr lang="en-AU" dirty="0"/>
              <a:t>Full Timeline</a:t>
            </a:r>
          </a:p>
        </p:txBody>
      </p:sp>
      <p:graphicFrame>
        <p:nvGraphicFramePr>
          <p:cNvPr id="4" name="Content Placeholder 3">
            <a:extLst>
              <a:ext uri="{FF2B5EF4-FFF2-40B4-BE49-F238E27FC236}">
                <a16:creationId xmlns:a16="http://schemas.microsoft.com/office/drawing/2014/main" id="{C482948D-C3AB-D9D2-1769-E7B7F20C0519}"/>
              </a:ext>
            </a:extLst>
          </p:cNvPr>
          <p:cNvGraphicFramePr>
            <a:graphicFrameLocks noGrp="1"/>
          </p:cNvGraphicFramePr>
          <p:nvPr>
            <p:ph idx="1"/>
            <p:extLst>
              <p:ext uri="{D42A27DB-BD31-4B8C-83A1-F6EECF244321}">
                <p14:modId xmlns:p14="http://schemas.microsoft.com/office/powerpoint/2010/main" val="3112487696"/>
              </p:ext>
            </p:extLst>
          </p:nvPr>
        </p:nvGraphicFramePr>
        <p:xfrm>
          <a:off x="5389011" y="2016113"/>
          <a:ext cx="1979355" cy="3906228"/>
        </p:xfrm>
        <a:graphic>
          <a:graphicData uri="http://schemas.openxmlformats.org/drawingml/2006/table">
            <a:tbl>
              <a:tblPr firstRow="1" firstCol="1" lastRow="1" lastCol="1" bandRow="1" bandCol="1">
                <a:tableStyleId>{5C22544A-7EE6-4342-B048-85BDC9FD1C3A}</a:tableStyleId>
              </a:tblPr>
              <a:tblGrid>
                <a:gridCol w="1319825">
                  <a:extLst>
                    <a:ext uri="{9D8B030D-6E8A-4147-A177-3AD203B41FA5}">
                      <a16:colId xmlns:a16="http://schemas.microsoft.com/office/drawing/2014/main" val="1822705482"/>
                    </a:ext>
                  </a:extLst>
                </a:gridCol>
                <a:gridCol w="54880">
                  <a:extLst>
                    <a:ext uri="{9D8B030D-6E8A-4147-A177-3AD203B41FA5}">
                      <a16:colId xmlns:a16="http://schemas.microsoft.com/office/drawing/2014/main" val="2552958973"/>
                    </a:ext>
                  </a:extLst>
                </a:gridCol>
                <a:gridCol w="54880">
                  <a:extLst>
                    <a:ext uri="{9D8B030D-6E8A-4147-A177-3AD203B41FA5}">
                      <a16:colId xmlns:a16="http://schemas.microsoft.com/office/drawing/2014/main" val="1525519946"/>
                    </a:ext>
                  </a:extLst>
                </a:gridCol>
                <a:gridCol w="55268">
                  <a:extLst>
                    <a:ext uri="{9D8B030D-6E8A-4147-A177-3AD203B41FA5}">
                      <a16:colId xmlns:a16="http://schemas.microsoft.com/office/drawing/2014/main" val="606792240"/>
                    </a:ext>
                  </a:extLst>
                </a:gridCol>
                <a:gridCol w="54298">
                  <a:extLst>
                    <a:ext uri="{9D8B030D-6E8A-4147-A177-3AD203B41FA5}">
                      <a16:colId xmlns:a16="http://schemas.microsoft.com/office/drawing/2014/main" val="653732155"/>
                    </a:ext>
                  </a:extLst>
                </a:gridCol>
                <a:gridCol w="55268">
                  <a:extLst>
                    <a:ext uri="{9D8B030D-6E8A-4147-A177-3AD203B41FA5}">
                      <a16:colId xmlns:a16="http://schemas.microsoft.com/office/drawing/2014/main" val="1345719007"/>
                    </a:ext>
                  </a:extLst>
                </a:gridCol>
                <a:gridCol w="54880">
                  <a:extLst>
                    <a:ext uri="{9D8B030D-6E8A-4147-A177-3AD203B41FA5}">
                      <a16:colId xmlns:a16="http://schemas.microsoft.com/office/drawing/2014/main" val="458530453"/>
                    </a:ext>
                  </a:extLst>
                </a:gridCol>
                <a:gridCol w="54880">
                  <a:extLst>
                    <a:ext uri="{9D8B030D-6E8A-4147-A177-3AD203B41FA5}">
                      <a16:colId xmlns:a16="http://schemas.microsoft.com/office/drawing/2014/main" val="793257580"/>
                    </a:ext>
                  </a:extLst>
                </a:gridCol>
                <a:gridCol w="54880">
                  <a:extLst>
                    <a:ext uri="{9D8B030D-6E8A-4147-A177-3AD203B41FA5}">
                      <a16:colId xmlns:a16="http://schemas.microsoft.com/office/drawing/2014/main" val="2791613857"/>
                    </a:ext>
                  </a:extLst>
                </a:gridCol>
                <a:gridCol w="54880">
                  <a:extLst>
                    <a:ext uri="{9D8B030D-6E8A-4147-A177-3AD203B41FA5}">
                      <a16:colId xmlns:a16="http://schemas.microsoft.com/office/drawing/2014/main" val="3578284609"/>
                    </a:ext>
                  </a:extLst>
                </a:gridCol>
                <a:gridCol w="54880">
                  <a:extLst>
                    <a:ext uri="{9D8B030D-6E8A-4147-A177-3AD203B41FA5}">
                      <a16:colId xmlns:a16="http://schemas.microsoft.com/office/drawing/2014/main" val="764035915"/>
                    </a:ext>
                  </a:extLst>
                </a:gridCol>
                <a:gridCol w="55268">
                  <a:extLst>
                    <a:ext uri="{9D8B030D-6E8A-4147-A177-3AD203B41FA5}">
                      <a16:colId xmlns:a16="http://schemas.microsoft.com/office/drawing/2014/main" val="2593197380"/>
                    </a:ext>
                  </a:extLst>
                </a:gridCol>
                <a:gridCol w="55268">
                  <a:extLst>
                    <a:ext uri="{9D8B030D-6E8A-4147-A177-3AD203B41FA5}">
                      <a16:colId xmlns:a16="http://schemas.microsoft.com/office/drawing/2014/main" val="2979571137"/>
                    </a:ext>
                  </a:extLst>
                </a:gridCol>
              </a:tblGrid>
              <a:tr h="226111">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635" marR="1270" algn="ctr">
                        <a:lnSpc>
                          <a:spcPct val="107000"/>
                        </a:lnSpc>
                        <a:spcBef>
                          <a:spcPts val="295"/>
                        </a:spcBef>
                      </a:pPr>
                      <a:r>
                        <a:rPr lang="en-US" sz="400" kern="100" spc="-25">
                          <a:effectLst/>
                        </a:rPr>
                        <a:t>Jan</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vert="vert270"/>
                </a:tc>
                <a:tc>
                  <a:txBody>
                    <a:bodyPr/>
                    <a:lstStyle/>
                    <a:p>
                      <a:pPr marL="159385">
                        <a:lnSpc>
                          <a:spcPct val="107000"/>
                        </a:lnSpc>
                        <a:spcBef>
                          <a:spcPts val="295"/>
                        </a:spcBef>
                      </a:pPr>
                      <a:r>
                        <a:rPr lang="en-US" sz="400" kern="100" spc="-25">
                          <a:effectLst/>
                        </a:rPr>
                        <a:t>Feb</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vert="vert270"/>
                </a:tc>
                <a:tc>
                  <a:txBody>
                    <a:bodyPr/>
                    <a:lstStyle/>
                    <a:p>
                      <a:pPr marL="147320">
                        <a:lnSpc>
                          <a:spcPct val="107000"/>
                        </a:lnSpc>
                        <a:spcBef>
                          <a:spcPts val="295"/>
                        </a:spcBef>
                      </a:pPr>
                      <a:r>
                        <a:rPr lang="en-US" sz="400" kern="100" spc="-25">
                          <a:effectLst/>
                        </a:rPr>
                        <a:t>Mar</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vert="vert270"/>
                </a:tc>
                <a:tc>
                  <a:txBody>
                    <a:bodyPr/>
                    <a:lstStyle/>
                    <a:p>
                      <a:pPr marL="161290">
                        <a:lnSpc>
                          <a:spcPct val="107000"/>
                        </a:lnSpc>
                        <a:spcBef>
                          <a:spcPts val="290"/>
                        </a:spcBef>
                      </a:pPr>
                      <a:r>
                        <a:rPr lang="en-US" sz="400" kern="100" spc="-25">
                          <a:effectLst/>
                        </a:rPr>
                        <a:t>Apr</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vert="vert270"/>
                </a:tc>
                <a:tc>
                  <a:txBody>
                    <a:bodyPr/>
                    <a:lstStyle/>
                    <a:p>
                      <a:pPr marL="140970">
                        <a:lnSpc>
                          <a:spcPct val="107000"/>
                        </a:lnSpc>
                        <a:spcBef>
                          <a:spcPts val="305"/>
                        </a:spcBef>
                      </a:pPr>
                      <a:r>
                        <a:rPr lang="en-US" sz="400" kern="100" spc="-25">
                          <a:effectLst/>
                        </a:rPr>
                        <a:t>May</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vert="vert270"/>
                </a:tc>
                <a:tc>
                  <a:txBody>
                    <a:bodyPr/>
                    <a:lstStyle/>
                    <a:p>
                      <a:pPr marL="1270" marR="635" algn="ctr">
                        <a:lnSpc>
                          <a:spcPct val="107000"/>
                        </a:lnSpc>
                        <a:spcBef>
                          <a:spcPts val="305"/>
                        </a:spcBef>
                      </a:pPr>
                      <a:r>
                        <a:rPr lang="en-US" sz="400" kern="100" spc="-25">
                          <a:effectLst/>
                        </a:rPr>
                        <a:t>Jun</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vert="vert270"/>
                </a:tc>
                <a:tc>
                  <a:txBody>
                    <a:bodyPr/>
                    <a:lstStyle/>
                    <a:p>
                      <a:pPr marL="635" marR="635" algn="ctr">
                        <a:lnSpc>
                          <a:spcPct val="107000"/>
                        </a:lnSpc>
                        <a:spcBef>
                          <a:spcPts val="295"/>
                        </a:spcBef>
                      </a:pPr>
                      <a:r>
                        <a:rPr lang="en-US" sz="400" kern="100" spc="-25">
                          <a:effectLst/>
                        </a:rPr>
                        <a:t>Jul</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vert="vert270"/>
                </a:tc>
                <a:tc>
                  <a:txBody>
                    <a:bodyPr/>
                    <a:lstStyle/>
                    <a:p>
                      <a:pPr marL="153670">
                        <a:lnSpc>
                          <a:spcPct val="107000"/>
                        </a:lnSpc>
                        <a:spcBef>
                          <a:spcPts val="310"/>
                        </a:spcBef>
                      </a:pPr>
                      <a:r>
                        <a:rPr lang="en-US" sz="400" kern="100" spc="-25">
                          <a:effectLst/>
                        </a:rPr>
                        <a:t>Aug</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vert="vert270"/>
                </a:tc>
                <a:tc>
                  <a:txBody>
                    <a:bodyPr/>
                    <a:lstStyle/>
                    <a:p>
                      <a:pPr marL="139700">
                        <a:lnSpc>
                          <a:spcPct val="107000"/>
                        </a:lnSpc>
                        <a:spcBef>
                          <a:spcPts val="310"/>
                        </a:spcBef>
                      </a:pPr>
                      <a:r>
                        <a:rPr lang="en-US" sz="400" kern="100" spc="-20">
                          <a:effectLst/>
                        </a:rPr>
                        <a:t>Sept</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vert="vert270"/>
                </a:tc>
                <a:tc>
                  <a:txBody>
                    <a:bodyPr/>
                    <a:lstStyle/>
                    <a:p>
                      <a:pPr marL="163830">
                        <a:lnSpc>
                          <a:spcPct val="107000"/>
                        </a:lnSpc>
                        <a:spcBef>
                          <a:spcPts val="310"/>
                        </a:spcBef>
                      </a:pPr>
                      <a:r>
                        <a:rPr lang="en-US" sz="400" kern="100" spc="-25">
                          <a:effectLst/>
                        </a:rPr>
                        <a:t>Oct</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vert="vert270"/>
                </a:tc>
                <a:tc>
                  <a:txBody>
                    <a:bodyPr/>
                    <a:lstStyle/>
                    <a:p>
                      <a:pPr marL="150495">
                        <a:lnSpc>
                          <a:spcPct val="107000"/>
                        </a:lnSpc>
                        <a:spcBef>
                          <a:spcPts val="310"/>
                        </a:spcBef>
                      </a:pPr>
                      <a:r>
                        <a:rPr lang="en-US" sz="400" kern="100" spc="-25">
                          <a:effectLst/>
                        </a:rPr>
                        <a:t>Nov</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vert="vert270"/>
                </a:tc>
                <a:tc>
                  <a:txBody>
                    <a:bodyPr/>
                    <a:lstStyle/>
                    <a:p>
                      <a:pPr marL="156210">
                        <a:lnSpc>
                          <a:spcPct val="107000"/>
                        </a:lnSpc>
                        <a:spcBef>
                          <a:spcPts val="305"/>
                        </a:spcBef>
                      </a:pPr>
                      <a:r>
                        <a:rPr lang="en-US" sz="400" kern="100" spc="-25">
                          <a:effectLst/>
                        </a:rPr>
                        <a:t>Dec</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vert="vert270"/>
                </a:tc>
                <a:extLst>
                  <a:ext uri="{0D108BD9-81ED-4DB2-BD59-A6C34878D82A}">
                    <a16:rowId xmlns:a16="http://schemas.microsoft.com/office/drawing/2014/main" val="3089413743"/>
                  </a:ext>
                </a:extLst>
              </a:tr>
              <a:tr h="98384">
                <a:tc gridSpan="13">
                  <a:txBody>
                    <a:bodyPr/>
                    <a:lstStyle/>
                    <a:p>
                      <a:pPr marL="67945">
                        <a:lnSpc>
                          <a:spcPct val="107000"/>
                        </a:lnSpc>
                      </a:pPr>
                      <a:r>
                        <a:rPr lang="en-US" sz="400" kern="100" spc="-20">
                          <a:effectLst/>
                        </a:rPr>
                        <a:t>2025</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2461817179"/>
                  </a:ext>
                </a:extLst>
              </a:tr>
              <a:tr h="69617">
                <a:tc>
                  <a:txBody>
                    <a:bodyPr/>
                    <a:lstStyle/>
                    <a:p>
                      <a:pPr marL="67945">
                        <a:lnSpc>
                          <a:spcPct val="107000"/>
                        </a:lnSpc>
                      </a:pPr>
                      <a:r>
                        <a:rPr lang="en-US" sz="400" kern="100">
                          <a:effectLst/>
                        </a:rPr>
                        <a:t>Milestone</a:t>
                      </a:r>
                      <a:r>
                        <a:rPr lang="en-US" sz="400" kern="100" spc="-30">
                          <a:effectLst/>
                        </a:rPr>
                        <a:t> </a:t>
                      </a:r>
                      <a:r>
                        <a:rPr lang="en-US" sz="400" kern="100">
                          <a:effectLst/>
                        </a:rPr>
                        <a:t>1</a:t>
                      </a:r>
                      <a:r>
                        <a:rPr lang="en-US" sz="400" kern="100" spc="-20">
                          <a:effectLst/>
                        </a:rPr>
                        <a:t> </a:t>
                      </a:r>
                      <a:r>
                        <a:rPr lang="en-US" sz="400" kern="100">
                          <a:effectLst/>
                        </a:rPr>
                        <a:t>–</a:t>
                      </a:r>
                      <a:r>
                        <a:rPr lang="en-US" sz="400" kern="100" spc="-25">
                          <a:effectLst/>
                        </a:rPr>
                        <a:t> </a:t>
                      </a:r>
                      <a:r>
                        <a:rPr lang="en-US" sz="400" kern="100">
                          <a:effectLst/>
                        </a:rPr>
                        <a:t>Candidacy Due 22.07.25</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2051853717"/>
                  </a:ext>
                </a:extLst>
              </a:tr>
              <a:tr h="70192">
                <a:tc>
                  <a:txBody>
                    <a:bodyPr/>
                    <a:lstStyle/>
                    <a:p>
                      <a:pPr marL="67945">
                        <a:lnSpc>
                          <a:spcPct val="107000"/>
                        </a:lnSpc>
                        <a:spcBef>
                          <a:spcPts val="5"/>
                        </a:spcBef>
                      </a:pPr>
                      <a:r>
                        <a:rPr lang="en-US" sz="400" kern="100">
                          <a:effectLst/>
                        </a:rPr>
                        <a:t>Refining Proposal</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494938498"/>
                  </a:ext>
                </a:extLst>
              </a:tr>
              <a:tr h="70192">
                <a:tc>
                  <a:txBody>
                    <a:bodyPr/>
                    <a:lstStyle/>
                    <a:p>
                      <a:pPr marL="67945">
                        <a:lnSpc>
                          <a:spcPct val="107000"/>
                        </a:lnSpc>
                        <a:spcBef>
                          <a:spcPts val="5"/>
                        </a:spcBef>
                      </a:pPr>
                      <a:r>
                        <a:rPr lang="en-US" sz="400" kern="100">
                          <a:effectLst/>
                        </a:rPr>
                        <a:t>Application</a:t>
                      </a:r>
                      <a:r>
                        <a:rPr lang="en-US" sz="400" kern="100" spc="-40">
                          <a:effectLst/>
                        </a:rPr>
                        <a:t> </a:t>
                      </a:r>
                      <a:r>
                        <a:rPr lang="en-US" sz="400" kern="100">
                          <a:effectLst/>
                        </a:rPr>
                        <a:t>for</a:t>
                      </a:r>
                      <a:r>
                        <a:rPr lang="en-US" sz="400" kern="100" spc="-45">
                          <a:effectLst/>
                        </a:rPr>
                        <a:t> </a:t>
                      </a:r>
                      <a:r>
                        <a:rPr lang="en-US" sz="400" kern="100">
                          <a:effectLst/>
                        </a:rPr>
                        <a:t>ethics</a:t>
                      </a:r>
                      <a:r>
                        <a:rPr lang="en-US" sz="400" kern="100" spc="-45">
                          <a:effectLst/>
                        </a:rPr>
                        <a:t> </a:t>
                      </a:r>
                      <a:r>
                        <a:rPr lang="en-US" sz="400" kern="100" spc="-10">
                          <a:effectLst/>
                        </a:rPr>
                        <a:t>approval</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2516795034"/>
                  </a:ext>
                </a:extLst>
              </a:tr>
              <a:tr h="70192">
                <a:tc>
                  <a:txBody>
                    <a:bodyPr/>
                    <a:lstStyle/>
                    <a:p>
                      <a:pPr marL="67945">
                        <a:lnSpc>
                          <a:spcPct val="107000"/>
                        </a:lnSpc>
                        <a:spcBef>
                          <a:spcPts val="5"/>
                        </a:spcBef>
                      </a:pPr>
                      <a:r>
                        <a:rPr lang="en-US" sz="400" kern="100">
                          <a:effectLst/>
                        </a:rPr>
                        <a:t>Development</a:t>
                      </a:r>
                      <a:r>
                        <a:rPr lang="en-US" sz="400" kern="100" spc="-40">
                          <a:effectLst/>
                        </a:rPr>
                        <a:t> </a:t>
                      </a:r>
                      <a:r>
                        <a:rPr lang="en-US" sz="400" kern="100">
                          <a:effectLst/>
                        </a:rPr>
                        <a:t>of</a:t>
                      </a:r>
                      <a:r>
                        <a:rPr lang="en-US" sz="400" kern="100" spc="-45">
                          <a:effectLst/>
                        </a:rPr>
                        <a:t> </a:t>
                      </a:r>
                      <a:r>
                        <a:rPr lang="en-US" sz="400" kern="100">
                          <a:effectLst/>
                        </a:rPr>
                        <a:t>Literature</a:t>
                      </a:r>
                      <a:r>
                        <a:rPr lang="en-US" sz="400" kern="100" spc="-40">
                          <a:effectLst/>
                        </a:rPr>
                        <a:t> </a:t>
                      </a:r>
                      <a:r>
                        <a:rPr lang="en-US" sz="400" kern="100">
                          <a:effectLst/>
                        </a:rPr>
                        <a:t>Review</a:t>
                      </a:r>
                      <a:r>
                        <a:rPr lang="en-US" sz="400" kern="100" spc="-45">
                          <a:effectLst/>
                        </a:rPr>
                        <a:t> </a:t>
                      </a:r>
                      <a:r>
                        <a:rPr lang="en-US" sz="400" kern="100" spc="-10">
                          <a:effectLst/>
                        </a:rPr>
                        <a:t>chapter</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3088853875"/>
                  </a:ext>
                </a:extLst>
              </a:tr>
              <a:tr h="70192">
                <a:tc>
                  <a:txBody>
                    <a:bodyPr/>
                    <a:lstStyle/>
                    <a:p>
                      <a:pPr marL="67945">
                        <a:lnSpc>
                          <a:spcPct val="107000"/>
                        </a:lnSpc>
                        <a:spcBef>
                          <a:spcPts val="5"/>
                        </a:spcBef>
                      </a:pPr>
                      <a:r>
                        <a:rPr lang="en-US" sz="400" kern="100">
                          <a:effectLst/>
                        </a:rPr>
                        <a:t>Recruitment of Participants</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2480847393"/>
                  </a:ext>
                </a:extLst>
              </a:tr>
              <a:tr h="142811">
                <a:tc>
                  <a:txBody>
                    <a:bodyPr/>
                    <a:lstStyle/>
                    <a:p>
                      <a:pPr marL="67945">
                        <a:lnSpc>
                          <a:spcPct val="107000"/>
                        </a:lnSpc>
                        <a:spcBef>
                          <a:spcPts val="5"/>
                        </a:spcBef>
                      </a:pPr>
                      <a:r>
                        <a:rPr lang="en-US" sz="400" kern="100">
                          <a:effectLst/>
                        </a:rPr>
                        <a:t>Development of Autoethnographic Narrative Vignettes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1362775691"/>
                  </a:ext>
                </a:extLst>
              </a:tr>
              <a:tr h="142811">
                <a:tc>
                  <a:txBody>
                    <a:bodyPr/>
                    <a:lstStyle/>
                    <a:p>
                      <a:pPr marL="67945">
                        <a:lnSpc>
                          <a:spcPct val="107000"/>
                        </a:lnSpc>
                        <a:spcBef>
                          <a:spcPts val="5"/>
                        </a:spcBef>
                      </a:pPr>
                      <a:r>
                        <a:rPr lang="en-US" sz="400" kern="100">
                          <a:effectLst/>
                        </a:rPr>
                        <a:t>Australian Association of Research in Education Conference (attend)</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3697567881"/>
                  </a:ext>
                </a:extLst>
              </a:tr>
              <a:tr h="161385">
                <a:tc gridSpan="13">
                  <a:txBody>
                    <a:bodyPr/>
                    <a:lstStyle/>
                    <a:p>
                      <a:pPr marL="67945">
                        <a:lnSpc>
                          <a:spcPct val="107000"/>
                        </a:lnSpc>
                      </a:pPr>
                      <a:r>
                        <a:rPr lang="en-US" sz="400" kern="100" spc="-20">
                          <a:effectLst/>
                        </a:rPr>
                        <a:t>2026</a:t>
                      </a:r>
                      <a:endParaRPr lang="en-AU" sz="400" kern="100">
                        <a:effectLst/>
                      </a:endParaRPr>
                    </a:p>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3336342506"/>
                  </a:ext>
                </a:extLst>
              </a:tr>
              <a:tr h="70192">
                <a:tc>
                  <a:txBody>
                    <a:bodyPr/>
                    <a:lstStyle/>
                    <a:p>
                      <a:pPr marL="67945">
                        <a:lnSpc>
                          <a:spcPct val="107000"/>
                        </a:lnSpc>
                        <a:spcBef>
                          <a:spcPts val="5"/>
                        </a:spcBef>
                      </a:pPr>
                      <a:r>
                        <a:rPr lang="en-US" sz="400" kern="100">
                          <a:effectLst/>
                        </a:rPr>
                        <a:t>Development</a:t>
                      </a:r>
                      <a:r>
                        <a:rPr lang="en-US" sz="400" kern="100" spc="-55">
                          <a:effectLst/>
                        </a:rPr>
                        <a:t> </a:t>
                      </a:r>
                      <a:r>
                        <a:rPr lang="en-US" sz="400" kern="100">
                          <a:effectLst/>
                        </a:rPr>
                        <a:t>of</a:t>
                      </a:r>
                      <a:r>
                        <a:rPr lang="en-US" sz="400" kern="100" spc="-55">
                          <a:effectLst/>
                        </a:rPr>
                        <a:t> </a:t>
                      </a:r>
                      <a:r>
                        <a:rPr lang="en-US" sz="400" kern="100">
                          <a:effectLst/>
                        </a:rPr>
                        <a:t>Methodologies</a:t>
                      </a:r>
                      <a:r>
                        <a:rPr lang="en-US" sz="400" kern="100" spc="-50">
                          <a:effectLst/>
                        </a:rPr>
                        <a:t> </a:t>
                      </a:r>
                      <a:r>
                        <a:rPr lang="en-US" sz="400" kern="100" spc="-10">
                          <a:effectLst/>
                        </a:rPr>
                        <a:t>chapter</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2240302634"/>
                  </a:ext>
                </a:extLst>
              </a:tr>
              <a:tr h="70192">
                <a:tc>
                  <a:txBody>
                    <a:bodyPr/>
                    <a:lstStyle/>
                    <a:p>
                      <a:pPr marL="67945">
                        <a:lnSpc>
                          <a:spcPct val="107000"/>
                        </a:lnSpc>
                        <a:spcBef>
                          <a:spcPts val="5"/>
                        </a:spcBef>
                      </a:pPr>
                      <a:r>
                        <a:rPr lang="en-US" sz="400" kern="100">
                          <a:effectLst/>
                        </a:rPr>
                        <a:t>Refinement</a:t>
                      </a:r>
                      <a:r>
                        <a:rPr lang="en-US" sz="400" kern="100" spc="-40">
                          <a:effectLst/>
                        </a:rPr>
                        <a:t> </a:t>
                      </a:r>
                      <a:r>
                        <a:rPr lang="en-US" sz="400" kern="100">
                          <a:effectLst/>
                        </a:rPr>
                        <a:t>of</a:t>
                      </a:r>
                      <a:r>
                        <a:rPr lang="en-US" sz="400" kern="100" spc="-40">
                          <a:effectLst/>
                        </a:rPr>
                        <a:t> </a:t>
                      </a:r>
                      <a:r>
                        <a:rPr lang="en-US" sz="400" kern="100">
                          <a:effectLst/>
                        </a:rPr>
                        <a:t>Literature</a:t>
                      </a:r>
                      <a:r>
                        <a:rPr lang="en-US" sz="400" kern="100" spc="-40">
                          <a:effectLst/>
                        </a:rPr>
                        <a:t> </a:t>
                      </a:r>
                      <a:r>
                        <a:rPr lang="en-US" sz="400" kern="100">
                          <a:effectLst/>
                        </a:rPr>
                        <a:t>Review</a:t>
                      </a:r>
                      <a:r>
                        <a:rPr lang="en-US" sz="400" kern="100" spc="-45">
                          <a:effectLst/>
                        </a:rPr>
                        <a:t> </a:t>
                      </a:r>
                      <a:r>
                        <a:rPr lang="en-US" sz="400" kern="100" spc="-10">
                          <a:effectLst/>
                        </a:rPr>
                        <a:t>chapter</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1503944007"/>
                  </a:ext>
                </a:extLst>
              </a:tr>
              <a:tr h="70192">
                <a:tc>
                  <a:txBody>
                    <a:bodyPr/>
                    <a:lstStyle/>
                    <a:p>
                      <a:pPr marL="67945">
                        <a:lnSpc>
                          <a:spcPct val="107000"/>
                        </a:lnSpc>
                        <a:spcBef>
                          <a:spcPts val="5"/>
                        </a:spcBef>
                      </a:pPr>
                      <a:r>
                        <a:rPr lang="en-US" sz="400" kern="100">
                          <a:effectLst/>
                        </a:rPr>
                        <a:t>Refine interview questions</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2878731936"/>
                  </a:ext>
                </a:extLst>
              </a:tr>
              <a:tr h="69617">
                <a:tc>
                  <a:txBody>
                    <a:bodyPr/>
                    <a:lstStyle/>
                    <a:p>
                      <a:pPr marL="67945">
                        <a:lnSpc>
                          <a:spcPct val="107000"/>
                        </a:lnSpc>
                      </a:pPr>
                      <a:r>
                        <a:rPr lang="en-US" sz="400" kern="100" spc="-10">
                          <a:effectLst/>
                        </a:rPr>
                        <a:t>Semi-structured</a:t>
                      </a:r>
                      <a:r>
                        <a:rPr lang="en-US" sz="400" kern="100" spc="75">
                          <a:effectLst/>
                        </a:rPr>
                        <a:t> </a:t>
                      </a:r>
                      <a:r>
                        <a:rPr lang="en-US" sz="400" kern="100" spc="-10">
                          <a:effectLst/>
                        </a:rPr>
                        <a:t>interviews</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2748548120"/>
                  </a:ext>
                </a:extLst>
              </a:tr>
              <a:tr h="70192">
                <a:tc>
                  <a:txBody>
                    <a:bodyPr/>
                    <a:lstStyle/>
                    <a:p>
                      <a:pPr marL="67945">
                        <a:lnSpc>
                          <a:spcPct val="107000"/>
                        </a:lnSpc>
                        <a:spcBef>
                          <a:spcPts val="5"/>
                        </a:spcBef>
                      </a:pPr>
                      <a:r>
                        <a:rPr lang="en-US" sz="400" kern="100">
                          <a:effectLst/>
                        </a:rPr>
                        <a:t>Coding of</a:t>
                      </a:r>
                      <a:r>
                        <a:rPr lang="en-US" sz="400" kern="100" spc="-30">
                          <a:effectLst/>
                        </a:rPr>
                        <a:t> </a:t>
                      </a:r>
                      <a:r>
                        <a:rPr lang="en-US" sz="400" kern="100">
                          <a:effectLst/>
                        </a:rPr>
                        <a:t>data</a:t>
                      </a:r>
                      <a:r>
                        <a:rPr lang="en-US" sz="400" kern="100" spc="-25">
                          <a:effectLst/>
                        </a:rPr>
                        <a:t> </a:t>
                      </a:r>
                      <a:r>
                        <a:rPr lang="en-US" sz="400" kern="100">
                          <a:effectLst/>
                        </a:rPr>
                        <a:t>from interviews</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4099156463"/>
                  </a:ext>
                </a:extLst>
              </a:tr>
              <a:tr h="70192">
                <a:tc>
                  <a:txBody>
                    <a:bodyPr/>
                    <a:lstStyle/>
                    <a:p>
                      <a:pPr marL="67945">
                        <a:lnSpc>
                          <a:spcPct val="107000"/>
                        </a:lnSpc>
                        <a:spcBef>
                          <a:spcPts val="5"/>
                        </a:spcBef>
                      </a:pPr>
                      <a:r>
                        <a:rPr lang="en-US" sz="400" kern="100">
                          <a:effectLst/>
                        </a:rPr>
                        <a:t>Apply for Exhibition Venue</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2497712809"/>
                  </a:ext>
                </a:extLst>
              </a:tr>
              <a:tr h="142811">
                <a:tc>
                  <a:txBody>
                    <a:bodyPr/>
                    <a:lstStyle/>
                    <a:p>
                      <a:pPr marL="67945">
                        <a:lnSpc>
                          <a:spcPct val="107000"/>
                        </a:lnSpc>
                        <a:spcBef>
                          <a:spcPts val="5"/>
                        </a:spcBef>
                      </a:pPr>
                      <a:r>
                        <a:rPr lang="en-US" sz="400" kern="100">
                          <a:effectLst/>
                        </a:rPr>
                        <a:t>Transcription</a:t>
                      </a:r>
                      <a:r>
                        <a:rPr lang="en-US" sz="400" kern="100" spc="-40">
                          <a:effectLst/>
                        </a:rPr>
                        <a:t> </a:t>
                      </a:r>
                      <a:r>
                        <a:rPr lang="en-US" sz="400" kern="100">
                          <a:effectLst/>
                        </a:rPr>
                        <a:t>of</a:t>
                      </a:r>
                      <a:r>
                        <a:rPr lang="en-US" sz="400" kern="100" spc="-50">
                          <a:effectLst/>
                        </a:rPr>
                        <a:t> </a:t>
                      </a:r>
                      <a:r>
                        <a:rPr lang="en-US" sz="400" kern="100">
                          <a:effectLst/>
                        </a:rPr>
                        <a:t>observation</a:t>
                      </a:r>
                      <a:r>
                        <a:rPr lang="en-US" sz="400" kern="100" spc="-35">
                          <a:effectLst/>
                        </a:rPr>
                        <a:t> </a:t>
                      </a:r>
                      <a:r>
                        <a:rPr lang="en-US" sz="400" kern="100">
                          <a:effectLst/>
                        </a:rPr>
                        <a:t>and</a:t>
                      </a:r>
                      <a:r>
                        <a:rPr lang="en-US" sz="400" kern="100" spc="-40">
                          <a:effectLst/>
                        </a:rPr>
                        <a:t> </a:t>
                      </a:r>
                      <a:r>
                        <a:rPr lang="en-US" sz="400" kern="100">
                          <a:effectLst/>
                        </a:rPr>
                        <a:t>interview</a:t>
                      </a:r>
                      <a:r>
                        <a:rPr lang="en-US" sz="400" kern="100" spc="-45">
                          <a:effectLst/>
                        </a:rPr>
                        <a:t> </a:t>
                      </a:r>
                      <a:r>
                        <a:rPr lang="en-US" sz="400" kern="100" spc="-10">
                          <a:effectLst/>
                        </a:rPr>
                        <a:t>recordings</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3457158593"/>
                  </a:ext>
                </a:extLst>
              </a:tr>
              <a:tr h="70192">
                <a:tc>
                  <a:txBody>
                    <a:bodyPr/>
                    <a:lstStyle/>
                    <a:p>
                      <a:pPr marL="67945">
                        <a:lnSpc>
                          <a:spcPct val="107000"/>
                        </a:lnSpc>
                        <a:spcBef>
                          <a:spcPts val="5"/>
                        </a:spcBef>
                      </a:pPr>
                      <a:r>
                        <a:rPr lang="en-US" sz="400" kern="100">
                          <a:effectLst/>
                        </a:rPr>
                        <a:t>Analysis</a:t>
                      </a:r>
                      <a:r>
                        <a:rPr lang="en-US" sz="400" kern="100" spc="-45">
                          <a:effectLst/>
                        </a:rPr>
                        <a:t> </a:t>
                      </a:r>
                      <a:r>
                        <a:rPr lang="en-US" sz="400" kern="100">
                          <a:effectLst/>
                        </a:rPr>
                        <a:t>of</a:t>
                      </a:r>
                      <a:r>
                        <a:rPr lang="en-US" sz="400" kern="100" spc="-45">
                          <a:effectLst/>
                        </a:rPr>
                        <a:t> </a:t>
                      </a:r>
                      <a:r>
                        <a:rPr lang="en-US" sz="400" kern="100">
                          <a:effectLst/>
                        </a:rPr>
                        <a:t>observation</a:t>
                      </a:r>
                      <a:r>
                        <a:rPr lang="en-US" sz="400" kern="100" spc="-35">
                          <a:effectLst/>
                        </a:rPr>
                        <a:t> </a:t>
                      </a:r>
                      <a:r>
                        <a:rPr lang="en-US" sz="400" kern="100">
                          <a:effectLst/>
                        </a:rPr>
                        <a:t>and</a:t>
                      </a:r>
                      <a:r>
                        <a:rPr lang="en-US" sz="400" kern="100" spc="-35">
                          <a:effectLst/>
                        </a:rPr>
                        <a:t> </a:t>
                      </a:r>
                      <a:r>
                        <a:rPr lang="en-US" sz="400" kern="100">
                          <a:effectLst/>
                        </a:rPr>
                        <a:t>interview</a:t>
                      </a:r>
                      <a:r>
                        <a:rPr lang="en-US" sz="400" kern="100" spc="-40">
                          <a:effectLst/>
                        </a:rPr>
                        <a:t> </a:t>
                      </a:r>
                      <a:r>
                        <a:rPr lang="en-US" sz="400" kern="100" spc="-20">
                          <a:effectLst/>
                        </a:rPr>
                        <a:t>data</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2390489432"/>
                  </a:ext>
                </a:extLst>
              </a:tr>
              <a:tr h="97809">
                <a:tc gridSpan="13">
                  <a:txBody>
                    <a:bodyPr/>
                    <a:lstStyle/>
                    <a:p>
                      <a:pPr marL="67945">
                        <a:lnSpc>
                          <a:spcPct val="107000"/>
                        </a:lnSpc>
                      </a:pPr>
                      <a:r>
                        <a:rPr lang="en-US" sz="400" kern="100" spc="-20">
                          <a:effectLst/>
                        </a:rPr>
                        <a:t>2027</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3532357710"/>
                  </a:ext>
                </a:extLst>
              </a:tr>
              <a:tr h="70192">
                <a:tc>
                  <a:txBody>
                    <a:bodyPr/>
                    <a:lstStyle/>
                    <a:p>
                      <a:pPr marL="67945">
                        <a:lnSpc>
                          <a:spcPct val="107000"/>
                        </a:lnSpc>
                        <a:spcBef>
                          <a:spcPts val="5"/>
                        </a:spcBef>
                      </a:pPr>
                      <a:r>
                        <a:rPr lang="en-US" sz="400" kern="100">
                          <a:effectLst/>
                        </a:rPr>
                        <a:t>Milestone</a:t>
                      </a:r>
                      <a:r>
                        <a:rPr lang="en-US" sz="400" kern="100" spc="-30">
                          <a:effectLst/>
                        </a:rPr>
                        <a:t> </a:t>
                      </a:r>
                      <a:r>
                        <a:rPr lang="en-US" sz="400" kern="100">
                          <a:effectLst/>
                        </a:rPr>
                        <a:t>2</a:t>
                      </a:r>
                      <a:r>
                        <a:rPr lang="en-US" sz="400" kern="100" spc="-25">
                          <a:effectLst/>
                        </a:rPr>
                        <a:t> </a:t>
                      </a:r>
                      <a:r>
                        <a:rPr lang="en-US" sz="400" kern="100">
                          <a:effectLst/>
                        </a:rPr>
                        <a:t>–22.07.2027</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3820015401"/>
                  </a:ext>
                </a:extLst>
              </a:tr>
              <a:tr h="70192">
                <a:tc>
                  <a:txBody>
                    <a:bodyPr/>
                    <a:lstStyle/>
                    <a:p>
                      <a:pPr marL="67945">
                        <a:lnSpc>
                          <a:spcPct val="107000"/>
                        </a:lnSpc>
                        <a:spcBef>
                          <a:spcPts val="5"/>
                        </a:spcBef>
                      </a:pPr>
                      <a:r>
                        <a:rPr lang="en-US" sz="400" kern="100">
                          <a:effectLst/>
                        </a:rPr>
                        <a:t>Development</a:t>
                      </a:r>
                      <a:r>
                        <a:rPr lang="en-US" sz="400" kern="100" spc="-45">
                          <a:effectLst/>
                        </a:rPr>
                        <a:t> </a:t>
                      </a:r>
                      <a:r>
                        <a:rPr lang="en-US" sz="400" kern="100">
                          <a:effectLst/>
                        </a:rPr>
                        <a:t>of</a:t>
                      </a:r>
                      <a:r>
                        <a:rPr lang="en-US" sz="400" kern="100" spc="-45">
                          <a:effectLst/>
                        </a:rPr>
                        <a:t> </a:t>
                      </a:r>
                      <a:r>
                        <a:rPr lang="en-US" sz="400" kern="100">
                          <a:effectLst/>
                        </a:rPr>
                        <a:t>narrative vignettes</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4013530875"/>
                  </a:ext>
                </a:extLst>
              </a:tr>
              <a:tr h="70192">
                <a:tc>
                  <a:txBody>
                    <a:bodyPr/>
                    <a:lstStyle/>
                    <a:p>
                      <a:pPr marL="67945">
                        <a:lnSpc>
                          <a:spcPct val="107000"/>
                        </a:lnSpc>
                        <a:spcBef>
                          <a:spcPts val="5"/>
                        </a:spcBef>
                      </a:pPr>
                      <a:r>
                        <a:rPr lang="en-US" sz="400" kern="100">
                          <a:effectLst/>
                        </a:rPr>
                        <a:t>Refinement</a:t>
                      </a:r>
                      <a:r>
                        <a:rPr lang="en-US" sz="400" kern="100" spc="-50">
                          <a:effectLst/>
                        </a:rPr>
                        <a:t> </a:t>
                      </a:r>
                      <a:r>
                        <a:rPr lang="en-US" sz="400" kern="100">
                          <a:effectLst/>
                        </a:rPr>
                        <a:t>of</a:t>
                      </a:r>
                      <a:r>
                        <a:rPr lang="en-US" sz="400" kern="100" spc="-50">
                          <a:effectLst/>
                        </a:rPr>
                        <a:t> </a:t>
                      </a:r>
                      <a:r>
                        <a:rPr lang="en-US" sz="400" kern="100">
                          <a:effectLst/>
                        </a:rPr>
                        <a:t>Methodologies</a:t>
                      </a:r>
                      <a:r>
                        <a:rPr lang="en-US" sz="400" kern="100" spc="-45">
                          <a:effectLst/>
                        </a:rPr>
                        <a:t> </a:t>
                      </a:r>
                      <a:r>
                        <a:rPr lang="en-US" sz="400" kern="100" spc="-10">
                          <a:effectLst/>
                        </a:rPr>
                        <a:t>chapter</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3852117728"/>
                  </a:ext>
                </a:extLst>
              </a:tr>
              <a:tr h="70192">
                <a:tc>
                  <a:txBody>
                    <a:bodyPr/>
                    <a:lstStyle/>
                    <a:p>
                      <a:pPr marL="67945">
                        <a:lnSpc>
                          <a:spcPct val="107000"/>
                        </a:lnSpc>
                        <a:spcBef>
                          <a:spcPts val="5"/>
                        </a:spcBef>
                      </a:pPr>
                      <a:r>
                        <a:rPr lang="en-US" sz="400" kern="100">
                          <a:effectLst/>
                        </a:rPr>
                        <a:t>Conference</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3581300386"/>
                  </a:ext>
                </a:extLst>
              </a:tr>
              <a:tr h="142811">
                <a:tc>
                  <a:txBody>
                    <a:bodyPr/>
                    <a:lstStyle/>
                    <a:p>
                      <a:pPr marL="67945">
                        <a:lnSpc>
                          <a:spcPct val="107000"/>
                        </a:lnSpc>
                        <a:spcBef>
                          <a:spcPts val="15"/>
                        </a:spcBef>
                      </a:pPr>
                      <a:r>
                        <a:rPr lang="en-US" sz="400" kern="100" spc="-10">
                          <a:effectLst/>
                        </a:rPr>
                        <a:t>Second round of interviews (during production of artwork)</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2591113328"/>
                  </a:ext>
                </a:extLst>
              </a:tr>
              <a:tr h="71630">
                <a:tc>
                  <a:txBody>
                    <a:bodyPr/>
                    <a:lstStyle/>
                    <a:p>
                      <a:pPr>
                        <a:lnSpc>
                          <a:spcPct val="107000"/>
                        </a:lnSpc>
                        <a:spcBef>
                          <a:spcPts val="15"/>
                        </a:spcBef>
                      </a:pPr>
                      <a:r>
                        <a:rPr lang="en-US" sz="400" kern="100" spc="-10">
                          <a:effectLst/>
                        </a:rPr>
                        <a:t>Transcribing, coding and analysis of interviews</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1782420912"/>
                  </a:ext>
                </a:extLst>
              </a:tr>
              <a:tr h="71630">
                <a:tc>
                  <a:txBody>
                    <a:bodyPr/>
                    <a:lstStyle/>
                    <a:p>
                      <a:pPr>
                        <a:lnSpc>
                          <a:spcPct val="107000"/>
                        </a:lnSpc>
                        <a:spcBef>
                          <a:spcPts val="15"/>
                        </a:spcBef>
                        <a:tabLst>
                          <a:tab pos="1308100" algn="l"/>
                        </a:tabLst>
                      </a:pPr>
                      <a:r>
                        <a:rPr lang="en-US" sz="400" kern="100" spc="-10">
                          <a:effectLst/>
                        </a:rPr>
                        <a:t>Artworks - responding to interviews</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3002935978"/>
                  </a:ext>
                </a:extLst>
              </a:tr>
              <a:tr h="97809">
                <a:tc gridSpan="13">
                  <a:txBody>
                    <a:bodyPr/>
                    <a:lstStyle/>
                    <a:p>
                      <a:pPr marL="67945">
                        <a:lnSpc>
                          <a:spcPct val="107000"/>
                        </a:lnSpc>
                      </a:pPr>
                      <a:r>
                        <a:rPr lang="en-US" sz="400" kern="100" spc="-20">
                          <a:effectLst/>
                        </a:rPr>
                        <a:t>2028</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816663376"/>
                  </a:ext>
                </a:extLst>
              </a:tr>
              <a:tr h="77672">
                <a:tc>
                  <a:txBody>
                    <a:bodyPr/>
                    <a:lstStyle/>
                    <a:p>
                      <a:pPr marL="67945">
                        <a:lnSpc>
                          <a:spcPct val="107000"/>
                        </a:lnSpc>
                        <a:spcBef>
                          <a:spcPts val="65"/>
                        </a:spcBef>
                      </a:pPr>
                      <a:r>
                        <a:rPr lang="en-US" sz="400" kern="100">
                          <a:effectLst/>
                        </a:rPr>
                        <a:t>Exhibition</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3655728869"/>
                  </a:ext>
                </a:extLst>
              </a:tr>
              <a:tr h="77096">
                <a:tc>
                  <a:txBody>
                    <a:bodyPr/>
                    <a:lstStyle/>
                    <a:p>
                      <a:pPr marL="67945">
                        <a:lnSpc>
                          <a:spcPct val="107000"/>
                        </a:lnSpc>
                        <a:spcBef>
                          <a:spcPts val="55"/>
                        </a:spcBef>
                      </a:pPr>
                      <a:r>
                        <a:rPr lang="en-US" sz="400" kern="100">
                          <a:effectLst/>
                        </a:rPr>
                        <a:t>Conference</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2697433288"/>
                  </a:ext>
                </a:extLst>
              </a:tr>
              <a:tr h="77096">
                <a:tc>
                  <a:txBody>
                    <a:bodyPr/>
                    <a:lstStyle/>
                    <a:p>
                      <a:pPr marL="67945">
                        <a:lnSpc>
                          <a:spcPct val="107000"/>
                        </a:lnSpc>
                        <a:spcBef>
                          <a:spcPts val="55"/>
                        </a:spcBef>
                      </a:pPr>
                      <a:r>
                        <a:rPr lang="en-US" sz="400" kern="100" spc="-20">
                          <a:effectLst/>
                        </a:rPr>
                        <a:t>2029</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1121113052"/>
                  </a:ext>
                </a:extLst>
              </a:tr>
              <a:tr h="77096">
                <a:tc>
                  <a:txBody>
                    <a:bodyPr/>
                    <a:lstStyle/>
                    <a:p>
                      <a:pPr marL="67945">
                        <a:lnSpc>
                          <a:spcPct val="107000"/>
                        </a:lnSpc>
                        <a:spcBef>
                          <a:spcPts val="55"/>
                        </a:spcBef>
                      </a:pPr>
                      <a:r>
                        <a:rPr lang="en-US" sz="400" kern="100">
                          <a:effectLst/>
                        </a:rPr>
                        <a:t>Third round of interviews – post exhibition</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3406237707"/>
                  </a:ext>
                </a:extLst>
              </a:tr>
              <a:tr h="77096">
                <a:tc>
                  <a:txBody>
                    <a:bodyPr/>
                    <a:lstStyle/>
                    <a:p>
                      <a:pPr marL="67945">
                        <a:lnSpc>
                          <a:spcPct val="107000"/>
                        </a:lnSpc>
                        <a:spcBef>
                          <a:spcPts val="55"/>
                        </a:spcBef>
                      </a:pPr>
                      <a:r>
                        <a:rPr lang="en-US" sz="400" kern="100">
                          <a:effectLst/>
                        </a:rPr>
                        <a:t>Coding and responding to interview data</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300292309"/>
                  </a:ext>
                </a:extLst>
              </a:tr>
              <a:tr h="77096">
                <a:tc>
                  <a:txBody>
                    <a:bodyPr/>
                    <a:lstStyle/>
                    <a:p>
                      <a:pPr marL="67945">
                        <a:lnSpc>
                          <a:spcPct val="107000"/>
                        </a:lnSpc>
                        <a:spcBef>
                          <a:spcPts val="55"/>
                        </a:spcBef>
                      </a:pPr>
                      <a:r>
                        <a:rPr lang="en-US" sz="400" kern="100">
                          <a:effectLst/>
                        </a:rPr>
                        <a:t>Conference</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4089882735"/>
                  </a:ext>
                </a:extLst>
              </a:tr>
              <a:tr h="77096">
                <a:tc>
                  <a:txBody>
                    <a:bodyPr/>
                    <a:lstStyle/>
                    <a:p>
                      <a:pPr marL="67945">
                        <a:lnSpc>
                          <a:spcPct val="107000"/>
                        </a:lnSpc>
                        <a:spcBef>
                          <a:spcPts val="55"/>
                        </a:spcBef>
                      </a:pPr>
                      <a:r>
                        <a:rPr lang="en-US" sz="400" kern="100" spc="-20">
                          <a:effectLst/>
                        </a:rPr>
                        <a:t>2030</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955760138"/>
                  </a:ext>
                </a:extLst>
              </a:tr>
              <a:tr h="77096">
                <a:tc>
                  <a:txBody>
                    <a:bodyPr/>
                    <a:lstStyle/>
                    <a:p>
                      <a:pPr marL="67945">
                        <a:lnSpc>
                          <a:spcPct val="107000"/>
                        </a:lnSpc>
                        <a:spcBef>
                          <a:spcPts val="55"/>
                        </a:spcBef>
                      </a:pPr>
                      <a:r>
                        <a:rPr lang="en-US" sz="400" kern="100">
                          <a:effectLst/>
                        </a:rPr>
                        <a:t>Develop Thesis</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2827624696"/>
                  </a:ext>
                </a:extLst>
              </a:tr>
              <a:tr h="77096">
                <a:tc>
                  <a:txBody>
                    <a:bodyPr/>
                    <a:lstStyle/>
                    <a:p>
                      <a:pPr marL="67945">
                        <a:lnSpc>
                          <a:spcPct val="107000"/>
                        </a:lnSpc>
                        <a:spcBef>
                          <a:spcPts val="55"/>
                        </a:spcBef>
                      </a:pPr>
                      <a:r>
                        <a:rPr lang="en-US" sz="400" kern="100">
                          <a:effectLst/>
                        </a:rPr>
                        <a:t>Conference</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3782298392"/>
                  </a:ext>
                </a:extLst>
              </a:tr>
              <a:tr h="77096">
                <a:tc>
                  <a:txBody>
                    <a:bodyPr/>
                    <a:lstStyle/>
                    <a:p>
                      <a:pPr marL="67945">
                        <a:lnSpc>
                          <a:spcPct val="107000"/>
                        </a:lnSpc>
                        <a:spcBef>
                          <a:spcPts val="55"/>
                        </a:spcBef>
                      </a:pPr>
                      <a:r>
                        <a:rPr lang="en-US" sz="400" kern="100" spc="-20">
                          <a:effectLst/>
                        </a:rPr>
                        <a:t>2031</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2963341620"/>
                  </a:ext>
                </a:extLst>
              </a:tr>
              <a:tr h="77096">
                <a:tc>
                  <a:txBody>
                    <a:bodyPr/>
                    <a:lstStyle/>
                    <a:p>
                      <a:pPr marL="67945">
                        <a:lnSpc>
                          <a:spcPct val="107000"/>
                        </a:lnSpc>
                        <a:spcBef>
                          <a:spcPts val="55"/>
                        </a:spcBef>
                      </a:pPr>
                      <a:r>
                        <a:rPr lang="en-US" sz="400" kern="100">
                          <a:effectLst/>
                        </a:rPr>
                        <a:t>Exhibition (date tbc)</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481123867"/>
                  </a:ext>
                </a:extLst>
              </a:tr>
              <a:tr h="77096">
                <a:tc>
                  <a:txBody>
                    <a:bodyPr/>
                    <a:lstStyle/>
                    <a:p>
                      <a:pPr marL="67945">
                        <a:lnSpc>
                          <a:spcPct val="107000"/>
                        </a:lnSpc>
                        <a:spcBef>
                          <a:spcPts val="55"/>
                        </a:spcBef>
                      </a:pPr>
                      <a:r>
                        <a:rPr lang="en-US" sz="400" kern="100">
                          <a:effectLst/>
                        </a:rPr>
                        <a:t>Conference</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1155985794"/>
                  </a:ext>
                </a:extLst>
              </a:tr>
              <a:tr h="77096">
                <a:tc>
                  <a:txBody>
                    <a:bodyPr/>
                    <a:lstStyle/>
                    <a:p>
                      <a:pPr marL="67945">
                        <a:lnSpc>
                          <a:spcPct val="107000"/>
                        </a:lnSpc>
                        <a:spcBef>
                          <a:spcPts val="55"/>
                        </a:spcBef>
                      </a:pPr>
                      <a:r>
                        <a:rPr lang="en-US" sz="400" kern="100">
                          <a:effectLst/>
                        </a:rPr>
                        <a:t>Refining</a:t>
                      </a:r>
                      <a:r>
                        <a:rPr lang="en-US" sz="400" kern="100" spc="-40">
                          <a:effectLst/>
                        </a:rPr>
                        <a:t> </a:t>
                      </a:r>
                      <a:r>
                        <a:rPr lang="en-US" sz="400" kern="100">
                          <a:effectLst/>
                        </a:rPr>
                        <a:t>thesis</a:t>
                      </a:r>
                      <a:r>
                        <a:rPr lang="en-US" sz="400" kern="100" spc="-45">
                          <a:effectLst/>
                        </a:rPr>
                        <a:t> </a:t>
                      </a:r>
                      <a:r>
                        <a:rPr lang="en-US" sz="400" kern="100" spc="-10">
                          <a:effectLst/>
                        </a:rPr>
                        <a:t>(including professional editing.)</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885478715"/>
                  </a:ext>
                </a:extLst>
              </a:tr>
              <a:tr h="77096">
                <a:tc>
                  <a:txBody>
                    <a:bodyPr/>
                    <a:lstStyle/>
                    <a:p>
                      <a:pPr marL="67945">
                        <a:lnSpc>
                          <a:spcPct val="107000"/>
                        </a:lnSpc>
                        <a:spcBef>
                          <a:spcPts val="55"/>
                        </a:spcBef>
                      </a:pPr>
                      <a:r>
                        <a:rPr lang="en-US" sz="400" kern="100" spc="-20">
                          <a:effectLst/>
                        </a:rPr>
                        <a:t>2032</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3078935575"/>
                  </a:ext>
                </a:extLst>
              </a:tr>
              <a:tr h="77096">
                <a:tc>
                  <a:txBody>
                    <a:bodyPr/>
                    <a:lstStyle/>
                    <a:p>
                      <a:pPr marL="67945">
                        <a:lnSpc>
                          <a:spcPct val="107000"/>
                        </a:lnSpc>
                        <a:spcBef>
                          <a:spcPts val="55"/>
                        </a:spcBef>
                      </a:pPr>
                      <a:r>
                        <a:rPr lang="en-US" sz="400" kern="100" spc="-20">
                          <a:effectLst/>
                        </a:rPr>
                        <a:t>Exhibition</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3110519454"/>
                  </a:ext>
                </a:extLst>
              </a:tr>
              <a:tr h="77096">
                <a:tc>
                  <a:txBody>
                    <a:bodyPr/>
                    <a:lstStyle/>
                    <a:p>
                      <a:pPr marL="67945">
                        <a:lnSpc>
                          <a:spcPct val="107000"/>
                        </a:lnSpc>
                        <a:spcBef>
                          <a:spcPts val="55"/>
                        </a:spcBef>
                      </a:pPr>
                      <a:r>
                        <a:rPr lang="en-US" sz="400" kern="100">
                          <a:effectLst/>
                        </a:rPr>
                        <a:t>Conference presentation AARE</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1638022141"/>
                  </a:ext>
                </a:extLst>
              </a:tr>
              <a:tr h="77096">
                <a:tc>
                  <a:txBody>
                    <a:bodyPr/>
                    <a:lstStyle/>
                    <a:p>
                      <a:pPr marL="67945">
                        <a:lnSpc>
                          <a:spcPct val="107000"/>
                        </a:lnSpc>
                        <a:spcBef>
                          <a:spcPts val="55"/>
                        </a:spcBef>
                      </a:pPr>
                      <a:r>
                        <a:rPr lang="en-US" sz="400" kern="100">
                          <a:effectLst/>
                        </a:rPr>
                        <a:t>Milestone</a:t>
                      </a:r>
                      <a:r>
                        <a:rPr lang="en-US" sz="400" kern="100" spc="-30">
                          <a:effectLst/>
                        </a:rPr>
                        <a:t> </a:t>
                      </a:r>
                      <a:r>
                        <a:rPr lang="en-US" sz="400" kern="100">
                          <a:effectLst/>
                        </a:rPr>
                        <a:t>3</a:t>
                      </a:r>
                      <a:r>
                        <a:rPr lang="en-US" sz="400" kern="100" spc="-25">
                          <a:effectLst/>
                        </a:rPr>
                        <a:t> </a:t>
                      </a:r>
                      <a:r>
                        <a:rPr lang="en-US" sz="400" kern="100">
                          <a:effectLst/>
                        </a:rPr>
                        <a:t>–</a:t>
                      </a:r>
                      <a:r>
                        <a:rPr lang="en-US" sz="400" kern="100" spc="-25">
                          <a:effectLst/>
                        </a:rPr>
                        <a:t> </a:t>
                      </a:r>
                      <a:r>
                        <a:rPr lang="en-US" sz="400" kern="100">
                          <a:effectLst/>
                        </a:rPr>
                        <a:t>Pre-submission</a:t>
                      </a:r>
                      <a:r>
                        <a:rPr lang="en-US" sz="400" kern="100" spc="-15">
                          <a:effectLst/>
                        </a:rPr>
                        <a:t> </a:t>
                      </a:r>
                      <a:r>
                        <a:rPr lang="en-US" sz="400" kern="100">
                          <a:effectLst/>
                        </a:rPr>
                        <a:t>due</a:t>
                      </a:r>
                      <a:r>
                        <a:rPr lang="en-US" sz="400" kern="100" spc="-25">
                          <a:effectLst/>
                        </a:rPr>
                        <a:t> </a:t>
                      </a:r>
                      <a:r>
                        <a:rPr lang="en-US" sz="400" kern="100">
                          <a:effectLst/>
                        </a:rPr>
                        <a:t>22.01.32</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2338271185"/>
                  </a:ext>
                </a:extLst>
              </a:tr>
              <a:tr h="77096">
                <a:tc>
                  <a:txBody>
                    <a:bodyPr/>
                    <a:lstStyle/>
                    <a:p>
                      <a:pPr marL="67945">
                        <a:lnSpc>
                          <a:spcPct val="107000"/>
                        </a:lnSpc>
                        <a:spcBef>
                          <a:spcPts val="55"/>
                        </a:spcBef>
                      </a:pPr>
                      <a:r>
                        <a:rPr lang="en-US" sz="400" kern="100">
                          <a:effectLst/>
                        </a:rPr>
                        <a:t>FEC date 22.07.32</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a:effectLst/>
                        </a:rPr>
                        <a:t> </a:t>
                      </a:r>
                      <a:endParaRPr lang="en-AU" sz="4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a:lnSpc>
                          <a:spcPct val="107000"/>
                        </a:lnSpc>
                      </a:pPr>
                      <a:r>
                        <a:rPr lang="en-US" sz="400" kern="100" dirty="0">
                          <a:effectLst/>
                        </a:rPr>
                        <a:t> </a:t>
                      </a:r>
                      <a:endParaRPr lang="en-AU" sz="400" kern="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3015509029"/>
                  </a:ext>
                </a:extLst>
              </a:tr>
            </a:tbl>
          </a:graphicData>
        </a:graphic>
      </p:graphicFrame>
    </p:spTree>
    <p:extLst>
      <p:ext uri="{BB962C8B-B14F-4D97-AF65-F5344CB8AC3E}">
        <p14:creationId xmlns:p14="http://schemas.microsoft.com/office/powerpoint/2010/main" val="9526298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4F891EB-ED45-44C3-95D6-FFB2EC07FA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EA385B8-7C85-4CE0-AE3A-00EB627B34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BFC53862-59F6-3B69-04DB-FBB24CAA708F}"/>
              </a:ext>
            </a:extLst>
          </p:cNvPr>
          <p:cNvSpPr>
            <a:spLocks noGrp="1"/>
          </p:cNvSpPr>
          <p:nvPr>
            <p:ph type="title"/>
          </p:nvPr>
        </p:nvSpPr>
        <p:spPr>
          <a:xfrm>
            <a:off x="812205" y="804519"/>
            <a:ext cx="3241820" cy="4431360"/>
          </a:xfrm>
        </p:spPr>
        <p:txBody>
          <a:bodyPr anchor="ctr">
            <a:normAutofit/>
          </a:bodyPr>
          <a:lstStyle/>
          <a:p>
            <a:r>
              <a:rPr lang="en-AU" dirty="0"/>
              <a:t>Why ABR?</a:t>
            </a:r>
          </a:p>
        </p:txBody>
      </p:sp>
      <p:cxnSp>
        <p:nvCxnSpPr>
          <p:cNvPr id="12" name="Straight Connector 11">
            <a:extLst>
              <a:ext uri="{FF2B5EF4-FFF2-40B4-BE49-F238E27FC236}">
                <a16:creationId xmlns:a16="http://schemas.microsoft.com/office/drawing/2014/main" id="{19AF263B-E208-40DF-A182-5193478DCFA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45156" y="890353"/>
            <a:ext cx="0" cy="457200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9D0F1AD-51BE-11A4-BD98-7E88FFCAAEFE}"/>
              </a:ext>
            </a:extLst>
          </p:cNvPr>
          <p:cNvSpPr>
            <a:spLocks noGrp="1"/>
          </p:cNvSpPr>
          <p:nvPr>
            <p:ph idx="1"/>
          </p:nvPr>
        </p:nvSpPr>
        <p:spPr>
          <a:xfrm>
            <a:off x="4637863" y="804520"/>
            <a:ext cx="6102559" cy="4431359"/>
          </a:xfrm>
        </p:spPr>
        <p:txBody>
          <a:bodyPr anchor="ctr">
            <a:normAutofit/>
          </a:bodyPr>
          <a:lstStyle/>
          <a:p>
            <a:pPr>
              <a:lnSpc>
                <a:spcPct val="110000"/>
              </a:lnSpc>
            </a:pPr>
            <a:r>
              <a:rPr lang="en-AU" sz="1700"/>
              <a:t>Eliot Eisner and Thomas Barone describe Arts-Based Research as relying on aesthetic judgement, implying a sort of visual literacy (2012) :</a:t>
            </a:r>
          </a:p>
          <a:p>
            <a:pPr>
              <a:lnSpc>
                <a:spcPct val="110000"/>
              </a:lnSpc>
            </a:pPr>
            <a:r>
              <a:rPr lang="en-AU" sz="1700"/>
              <a:t>“[A]</a:t>
            </a:r>
            <a:r>
              <a:rPr lang="en-AU" sz="1700" err="1"/>
              <a:t>rts</a:t>
            </a:r>
            <a:r>
              <a:rPr lang="en-AU" sz="1700"/>
              <a:t> based research is the utilisation of aesthetic judgment and the application of aesthetic criteria in making judgements about what the character of the intended outcome is to be. In arts based research, the aim is to create an expressive form that will enable an individual to secure an empathic participant in the lives of others and in the situations studied. ”</a:t>
            </a:r>
          </a:p>
          <a:p>
            <a:pPr>
              <a:lnSpc>
                <a:spcPct val="110000"/>
              </a:lnSpc>
            </a:pPr>
            <a:r>
              <a:rPr lang="en-AU" sz="1700"/>
              <a:t>As a visual artist with a professional arts practice, I have an established aesthetic language and corresponding visual language, an expertise that my participants will share. </a:t>
            </a:r>
          </a:p>
        </p:txBody>
      </p:sp>
      <p:pic>
        <p:nvPicPr>
          <p:cNvPr id="14" name="Picture 13">
            <a:extLst>
              <a:ext uri="{FF2B5EF4-FFF2-40B4-BE49-F238E27FC236}">
                <a16:creationId xmlns:a16="http://schemas.microsoft.com/office/drawing/2014/main" id="{DCC0100C-A457-45B1-8A8B-8740F43EC15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Tree>
    <p:extLst>
      <p:ext uri="{BB962C8B-B14F-4D97-AF65-F5344CB8AC3E}">
        <p14:creationId xmlns:p14="http://schemas.microsoft.com/office/powerpoint/2010/main" val="1760752156"/>
      </p:ext>
    </p:extLst>
  </p:cSld>
  <p:clrMapOvr>
    <a:overrideClrMapping bg1="dk1" tx1="lt1" bg2="dk2" tx2="lt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AU"/>
          </a:p>
        </p:txBody>
      </p:sp>
      <p:pic>
        <p:nvPicPr>
          <p:cNvPr id="33" name="Picture 32">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5" name="Straight Connector 34">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BECF35C3-8B44-4F4B-BD25-4C01823DB2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39" name="Rectangle 38">
            <a:extLst>
              <a:ext uri="{FF2B5EF4-FFF2-40B4-BE49-F238E27FC236}">
                <a16:creationId xmlns:a16="http://schemas.microsoft.com/office/drawing/2014/main" id="{56412368-7E6B-4064-B6FA-72DF6DA0C2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8014FE20-9BCC-4219-A8AD-B1C110BD55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CE7D500D-FFAA-7EA8-55F8-CF88635862ED}"/>
              </a:ext>
            </a:extLst>
          </p:cNvPr>
          <p:cNvSpPr>
            <a:spLocks noGrp="1"/>
          </p:cNvSpPr>
          <p:nvPr>
            <p:ph type="title"/>
          </p:nvPr>
        </p:nvSpPr>
        <p:spPr>
          <a:xfrm>
            <a:off x="1452617" y="976508"/>
            <a:ext cx="5525305" cy="2367221"/>
          </a:xfrm>
        </p:spPr>
        <p:txBody>
          <a:bodyPr vert="horz" lIns="91440" tIns="45720" rIns="91440" bIns="0" rtlCol="0" anchor="b">
            <a:normAutofit/>
          </a:bodyPr>
          <a:lstStyle/>
          <a:p>
            <a:r>
              <a:rPr lang="en-US" sz="4200"/>
              <a:t>Recent acknowledgment of  Professional Arts Practice</a:t>
            </a:r>
          </a:p>
        </p:txBody>
      </p:sp>
      <p:cxnSp>
        <p:nvCxnSpPr>
          <p:cNvPr id="43" name="Straight Connector 42">
            <a:extLst>
              <a:ext uri="{FF2B5EF4-FFF2-40B4-BE49-F238E27FC236}">
                <a16:creationId xmlns:a16="http://schemas.microsoft.com/office/drawing/2014/main" id="{A661C966-C6C8-4667-903D-E68521C357F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2618" y="3528543"/>
            <a:ext cx="5536119"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45" name="Group 44">
            <a:extLst>
              <a:ext uri="{FF2B5EF4-FFF2-40B4-BE49-F238E27FC236}">
                <a16:creationId xmlns:a16="http://schemas.microsoft.com/office/drawing/2014/main" id="{36439133-030D-427C-AADE-2B48B199178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77388" y="482171"/>
            <a:ext cx="4074533" cy="5149101"/>
            <a:chOff x="7477388" y="482171"/>
            <a:chExt cx="4074533" cy="5149101"/>
          </a:xfrm>
        </p:grpSpPr>
        <p:sp>
          <p:nvSpPr>
            <p:cNvPr id="46" name="Rectangle 45">
              <a:extLst>
                <a:ext uri="{FF2B5EF4-FFF2-40B4-BE49-F238E27FC236}">
                  <a16:creationId xmlns:a16="http://schemas.microsoft.com/office/drawing/2014/main" id="{2C11378B-6628-411A-9A79-CF10232D7D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77388" y="482171"/>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08E6BF6A-26B8-45E6-887E-FE78A7984F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47" y="812507"/>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9" name="Rectangle 48">
            <a:extLst>
              <a:ext uri="{FF2B5EF4-FFF2-40B4-BE49-F238E27FC236}">
                <a16:creationId xmlns:a16="http://schemas.microsoft.com/office/drawing/2014/main" id="{82388B0B-738B-4313-8674-79D97E74A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51624" y="977965"/>
            <a:ext cx="3119444"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737D5B1B-EFA2-2FC6-0612-980D61409BF6}"/>
              </a:ext>
            </a:extLst>
          </p:cNvPr>
          <p:cNvPicPr>
            <a:picLocks noGrp="1" noChangeAspect="1"/>
          </p:cNvPicPr>
          <p:nvPr>
            <p:ph idx="1"/>
          </p:nvPr>
        </p:nvPicPr>
        <p:blipFill>
          <a:blip r:embed="rId3"/>
          <a:stretch>
            <a:fillRect/>
          </a:stretch>
        </p:blipFill>
        <p:spPr>
          <a:xfrm>
            <a:off x="8157932" y="1116345"/>
            <a:ext cx="2715985" cy="3866172"/>
          </a:xfrm>
          <a:prstGeom prst="rect">
            <a:avLst/>
          </a:prstGeom>
        </p:spPr>
      </p:pic>
      <p:pic>
        <p:nvPicPr>
          <p:cNvPr id="51" name="Picture 50">
            <a:extLst>
              <a:ext uri="{FF2B5EF4-FFF2-40B4-BE49-F238E27FC236}">
                <a16:creationId xmlns:a16="http://schemas.microsoft.com/office/drawing/2014/main" id="{6DF84359-5DD6-461B-9519-90AA2F46C1B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53" name="Straight Connector 52">
            <a:extLst>
              <a:ext uri="{FF2B5EF4-FFF2-40B4-BE49-F238E27FC236}">
                <a16:creationId xmlns:a16="http://schemas.microsoft.com/office/drawing/2014/main" id="{E90BC892-CE86-41EE-8A3B-2178D5170C7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25941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4F891EB-ED45-44C3-95D6-FFB2EC07FA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EA385B8-7C85-4CE0-AE3A-00EB627B34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F1B4124A-6075-6FAA-68BD-25444C5CCF95}"/>
              </a:ext>
            </a:extLst>
          </p:cNvPr>
          <p:cNvSpPr>
            <a:spLocks noGrp="1"/>
          </p:cNvSpPr>
          <p:nvPr>
            <p:ph type="title"/>
          </p:nvPr>
        </p:nvSpPr>
        <p:spPr>
          <a:xfrm>
            <a:off x="812205" y="804519"/>
            <a:ext cx="3241820" cy="4431360"/>
          </a:xfrm>
        </p:spPr>
        <p:txBody>
          <a:bodyPr anchor="ctr">
            <a:normAutofit/>
          </a:bodyPr>
          <a:lstStyle/>
          <a:p>
            <a:r>
              <a:rPr lang="en-AU" dirty="0"/>
              <a:t>Positionality</a:t>
            </a:r>
          </a:p>
        </p:txBody>
      </p:sp>
      <p:cxnSp>
        <p:nvCxnSpPr>
          <p:cNvPr id="12" name="Straight Connector 11">
            <a:extLst>
              <a:ext uri="{FF2B5EF4-FFF2-40B4-BE49-F238E27FC236}">
                <a16:creationId xmlns:a16="http://schemas.microsoft.com/office/drawing/2014/main" id="{19AF263B-E208-40DF-A182-5193478DCFA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45156" y="890353"/>
            <a:ext cx="0" cy="457200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701837D-C778-B3E8-0F3B-A0B754B86999}"/>
              </a:ext>
            </a:extLst>
          </p:cNvPr>
          <p:cNvSpPr>
            <a:spLocks noGrp="1"/>
          </p:cNvSpPr>
          <p:nvPr>
            <p:ph idx="1"/>
          </p:nvPr>
        </p:nvSpPr>
        <p:spPr>
          <a:xfrm>
            <a:off x="4637863" y="804520"/>
            <a:ext cx="6102559" cy="4431359"/>
          </a:xfrm>
        </p:spPr>
        <p:txBody>
          <a:bodyPr anchor="ctr">
            <a:normAutofit/>
          </a:bodyPr>
          <a:lstStyle/>
          <a:p>
            <a:pPr>
              <a:lnSpc>
                <a:spcPct val="110000"/>
              </a:lnSpc>
            </a:pPr>
            <a:r>
              <a:rPr lang="en-AU" sz="1700"/>
              <a:t>Serial Migrant (originally from the UK)</a:t>
            </a:r>
          </a:p>
          <a:p>
            <a:pPr>
              <a:lnSpc>
                <a:spcPct val="110000"/>
              </a:lnSpc>
            </a:pPr>
            <a:r>
              <a:rPr lang="en-AU" sz="1700"/>
              <a:t>Formerly Sessional Academic for 16 years (now on-going academic)</a:t>
            </a:r>
          </a:p>
          <a:p>
            <a:pPr>
              <a:lnSpc>
                <a:spcPct val="110000"/>
              </a:lnSpc>
            </a:pPr>
            <a:r>
              <a:rPr lang="en-AU" sz="1700"/>
              <a:t>Mother for 14 years (so far) to one daughter and one son</a:t>
            </a:r>
          </a:p>
          <a:p>
            <a:pPr>
              <a:lnSpc>
                <a:spcPct val="110000"/>
              </a:lnSpc>
            </a:pPr>
            <a:r>
              <a:rPr lang="en-AU" sz="1700"/>
              <a:t>Single Mother for 5 years (now re-married)</a:t>
            </a:r>
          </a:p>
          <a:p>
            <a:pPr>
              <a:lnSpc>
                <a:spcPct val="110000"/>
              </a:lnSpc>
            </a:pPr>
            <a:r>
              <a:rPr lang="en-AU" sz="1700"/>
              <a:t>Professional  Visual Artist for 27 years (so far) (Emic perspective)</a:t>
            </a:r>
          </a:p>
          <a:p>
            <a:pPr>
              <a:lnSpc>
                <a:spcPct val="110000"/>
              </a:lnSpc>
            </a:pPr>
            <a:r>
              <a:rPr lang="en-AU" sz="1700"/>
              <a:t>Feminist</a:t>
            </a:r>
          </a:p>
          <a:p>
            <a:pPr>
              <a:lnSpc>
                <a:spcPct val="110000"/>
              </a:lnSpc>
            </a:pPr>
            <a:r>
              <a:rPr lang="en-AU" sz="1700"/>
              <a:t>Ethic of Care</a:t>
            </a:r>
          </a:p>
          <a:p>
            <a:pPr>
              <a:lnSpc>
                <a:spcPct val="110000"/>
              </a:lnSpc>
            </a:pPr>
            <a:r>
              <a:rPr lang="en-AU" sz="1700"/>
              <a:t>Radical Kindness</a:t>
            </a:r>
          </a:p>
          <a:p>
            <a:pPr>
              <a:lnSpc>
                <a:spcPct val="110000"/>
              </a:lnSpc>
            </a:pPr>
            <a:r>
              <a:rPr lang="en-AU" sz="1700"/>
              <a:t>Ethics and Aesthetics</a:t>
            </a:r>
          </a:p>
          <a:p>
            <a:pPr>
              <a:lnSpc>
                <a:spcPct val="110000"/>
              </a:lnSpc>
            </a:pPr>
            <a:r>
              <a:rPr lang="en-AU" sz="1700"/>
              <a:t>Previous PhD Candidate</a:t>
            </a:r>
          </a:p>
          <a:p>
            <a:pPr>
              <a:lnSpc>
                <a:spcPct val="110000"/>
              </a:lnSpc>
            </a:pPr>
            <a:endParaRPr lang="en-AU" sz="1700"/>
          </a:p>
          <a:p>
            <a:pPr>
              <a:lnSpc>
                <a:spcPct val="110000"/>
              </a:lnSpc>
            </a:pPr>
            <a:endParaRPr lang="en-AU" sz="1700"/>
          </a:p>
        </p:txBody>
      </p:sp>
      <p:pic>
        <p:nvPicPr>
          <p:cNvPr id="14" name="Picture 13">
            <a:extLst>
              <a:ext uri="{FF2B5EF4-FFF2-40B4-BE49-F238E27FC236}">
                <a16:creationId xmlns:a16="http://schemas.microsoft.com/office/drawing/2014/main" id="{DCC0100C-A457-45B1-8A8B-8740F43EC15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Tree>
    <p:extLst>
      <p:ext uri="{BB962C8B-B14F-4D97-AF65-F5344CB8AC3E}">
        <p14:creationId xmlns:p14="http://schemas.microsoft.com/office/powerpoint/2010/main" val="331310430"/>
      </p:ext>
    </p:extLst>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C3848-378F-459A-9F81-408D6CAEC78C}"/>
              </a:ext>
            </a:extLst>
          </p:cNvPr>
          <p:cNvSpPr>
            <a:spLocks noGrp="1"/>
          </p:cNvSpPr>
          <p:nvPr>
            <p:ph type="title"/>
          </p:nvPr>
        </p:nvSpPr>
        <p:spPr/>
        <p:txBody>
          <a:bodyPr/>
          <a:lstStyle/>
          <a:p>
            <a:r>
              <a:rPr lang="en-AU" dirty="0"/>
              <a:t>From the Literature…</a:t>
            </a:r>
          </a:p>
        </p:txBody>
      </p:sp>
      <p:graphicFrame>
        <p:nvGraphicFramePr>
          <p:cNvPr id="4" name="Content Placeholder 3">
            <a:extLst>
              <a:ext uri="{FF2B5EF4-FFF2-40B4-BE49-F238E27FC236}">
                <a16:creationId xmlns:a16="http://schemas.microsoft.com/office/drawing/2014/main" id="{C11754A5-617E-7666-9BC8-0DE7CAFA167E}"/>
              </a:ext>
            </a:extLst>
          </p:cNvPr>
          <p:cNvGraphicFramePr>
            <a:graphicFrameLocks noGrp="1"/>
          </p:cNvGraphicFramePr>
          <p:nvPr>
            <p:ph idx="1"/>
            <p:extLst>
              <p:ext uri="{D42A27DB-BD31-4B8C-83A1-F6EECF244321}">
                <p14:modId xmlns:p14="http://schemas.microsoft.com/office/powerpoint/2010/main" val="1174554426"/>
              </p:ext>
            </p:extLst>
          </p:nvPr>
        </p:nvGraphicFramePr>
        <p:xfrm>
          <a:off x="1450975" y="2016125"/>
          <a:ext cx="9604375" cy="34496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603652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9C93A-E02C-2E05-A887-75CAA733B797}"/>
              </a:ext>
            </a:extLst>
          </p:cNvPr>
          <p:cNvSpPr>
            <a:spLocks noGrp="1"/>
          </p:cNvSpPr>
          <p:nvPr>
            <p:ph type="title"/>
          </p:nvPr>
        </p:nvSpPr>
        <p:spPr>
          <a:xfrm>
            <a:off x="1451579" y="804519"/>
            <a:ext cx="9603275" cy="1049235"/>
          </a:xfrm>
        </p:spPr>
        <p:txBody>
          <a:bodyPr>
            <a:normAutofit/>
          </a:bodyPr>
          <a:lstStyle/>
          <a:p>
            <a:r>
              <a:rPr lang="en-AU" dirty="0"/>
              <a:t>Introduction</a:t>
            </a:r>
          </a:p>
        </p:txBody>
      </p:sp>
      <p:sp>
        <p:nvSpPr>
          <p:cNvPr id="3" name="Content Placeholder 2">
            <a:extLst>
              <a:ext uri="{FF2B5EF4-FFF2-40B4-BE49-F238E27FC236}">
                <a16:creationId xmlns:a16="http://schemas.microsoft.com/office/drawing/2014/main" id="{454CD533-B8F6-CDEE-C23C-79E4A01C4168}"/>
              </a:ext>
            </a:extLst>
          </p:cNvPr>
          <p:cNvSpPr>
            <a:spLocks noGrp="1"/>
          </p:cNvSpPr>
          <p:nvPr>
            <p:ph idx="1"/>
          </p:nvPr>
        </p:nvSpPr>
        <p:spPr>
          <a:xfrm>
            <a:off x="1451579" y="2015732"/>
            <a:ext cx="9603275" cy="3450613"/>
          </a:xfrm>
        </p:spPr>
        <p:txBody>
          <a:bodyPr>
            <a:normAutofit/>
          </a:bodyPr>
          <a:lstStyle/>
          <a:p>
            <a:r>
              <a:rPr lang="en-AU">
                <a:effectLst/>
                <a:latin typeface="Arial" panose="020B0604020202020204" pitchFamily="34" charset="0"/>
                <a:ea typeface="Times New Roman" panose="02020603050405020304" pitchFamily="18" charset="0"/>
              </a:rPr>
              <a:t>I seek to illuminate the experiences of mothers who navigate the demands of academic responsibilities, professional creative practices and carer responsibilities. Grounded in a critical feminist framework, with particularly leaning toward matricentric feminism and employing Arts-Based research methodology, this study aims to explore how these intersecting identities shape mothers’ professional and personal lives.</a:t>
            </a:r>
            <a:endParaRPr lang="en-AU">
              <a:effectLst/>
              <a:latin typeface="Times New Roman" panose="02020603050405020304" pitchFamily="18" charset="0"/>
              <a:ea typeface="Times New Roman" panose="02020603050405020304" pitchFamily="18" charset="0"/>
            </a:endParaRPr>
          </a:p>
          <a:p>
            <a:endParaRPr lang="en-AU" dirty="0"/>
          </a:p>
        </p:txBody>
      </p:sp>
    </p:spTree>
    <p:extLst>
      <p:ext uri="{BB962C8B-B14F-4D97-AF65-F5344CB8AC3E}">
        <p14:creationId xmlns:p14="http://schemas.microsoft.com/office/powerpoint/2010/main" val="690385"/>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EAADC-977B-3451-0DEE-CAE8788C5FBB}"/>
              </a:ext>
            </a:extLst>
          </p:cNvPr>
          <p:cNvSpPr>
            <a:spLocks noGrp="1"/>
          </p:cNvSpPr>
          <p:nvPr>
            <p:ph type="title"/>
          </p:nvPr>
        </p:nvSpPr>
        <p:spPr/>
        <p:txBody>
          <a:bodyPr/>
          <a:lstStyle/>
          <a:p>
            <a:r>
              <a:rPr lang="en-AU" dirty="0"/>
              <a:t>Background</a:t>
            </a:r>
          </a:p>
        </p:txBody>
      </p:sp>
      <p:sp>
        <p:nvSpPr>
          <p:cNvPr id="3" name="Content Placeholder 2">
            <a:extLst>
              <a:ext uri="{FF2B5EF4-FFF2-40B4-BE49-F238E27FC236}">
                <a16:creationId xmlns:a16="http://schemas.microsoft.com/office/drawing/2014/main" id="{A519EA57-C552-73A3-923B-2B1B210F216A}"/>
              </a:ext>
            </a:extLst>
          </p:cNvPr>
          <p:cNvSpPr>
            <a:spLocks noGrp="1"/>
          </p:cNvSpPr>
          <p:nvPr>
            <p:ph idx="1"/>
          </p:nvPr>
        </p:nvSpPr>
        <p:spPr/>
        <p:txBody>
          <a:bodyPr/>
          <a:lstStyle/>
          <a:p>
            <a:r>
              <a:rPr lang="en-AU" dirty="0"/>
              <a:t>Art and Motherhood</a:t>
            </a:r>
          </a:p>
          <a:p>
            <a:r>
              <a:rPr lang="en-AU" dirty="0"/>
              <a:t>Feminism and Motherhood</a:t>
            </a:r>
          </a:p>
          <a:p>
            <a:r>
              <a:rPr lang="en-AU" dirty="0"/>
              <a:t>Motherhood/Women and Academia</a:t>
            </a:r>
          </a:p>
          <a:p>
            <a:r>
              <a:rPr lang="en-AU" dirty="0"/>
              <a:t>Addressing the toll taken on women who face an imperative to chose between these strands of identity and the ensuing loss for the academy, the family and culture more broadly.</a:t>
            </a:r>
          </a:p>
        </p:txBody>
      </p:sp>
    </p:spTree>
    <p:extLst>
      <p:ext uri="{BB962C8B-B14F-4D97-AF65-F5344CB8AC3E}">
        <p14:creationId xmlns:p14="http://schemas.microsoft.com/office/powerpoint/2010/main" val="35102018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AU"/>
          </a:p>
        </p:txBody>
      </p:sp>
      <p:pic>
        <p:nvPicPr>
          <p:cNvPr id="12" name="Picture 11">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4" name="Straight Connector 13">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ECF35C3-8B44-4F4B-BD25-4C01823DB2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8" name="Rectangle 17">
            <a:extLst>
              <a:ext uri="{FF2B5EF4-FFF2-40B4-BE49-F238E27FC236}">
                <a16:creationId xmlns:a16="http://schemas.microsoft.com/office/drawing/2014/main" id="{8BC298DB-2D5C-40A1-9A78-6B4A12198A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5C2355B-7CE9-4192-9142-A41CA0A0C0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586E9D71-A618-8D4A-FCCF-F53FFD2A2D56}"/>
              </a:ext>
            </a:extLst>
          </p:cNvPr>
          <p:cNvSpPr>
            <a:spLocks noGrp="1"/>
          </p:cNvSpPr>
          <p:nvPr>
            <p:ph type="title"/>
          </p:nvPr>
        </p:nvSpPr>
        <p:spPr>
          <a:xfrm>
            <a:off x="6585200" y="967167"/>
            <a:ext cx="4151306" cy="2374516"/>
          </a:xfrm>
        </p:spPr>
        <p:txBody>
          <a:bodyPr vert="horz" lIns="91440" tIns="45720" rIns="91440" bIns="0" rtlCol="0" anchor="b">
            <a:normAutofit/>
          </a:bodyPr>
          <a:lstStyle/>
          <a:p>
            <a:r>
              <a:rPr lang="en-US" sz="2300"/>
              <a:t>Hartford Wash (documentary Photograph of Performance Artwork, Dimensions Variable) Mierel Laderman Ukeles, 1964.</a:t>
            </a:r>
          </a:p>
        </p:txBody>
      </p:sp>
      <p:pic>
        <p:nvPicPr>
          <p:cNvPr id="5" name="Content Placeholder 4">
            <a:extLst>
              <a:ext uri="{FF2B5EF4-FFF2-40B4-BE49-F238E27FC236}">
                <a16:creationId xmlns:a16="http://schemas.microsoft.com/office/drawing/2014/main" id="{EC17A672-CFE5-49D4-BCD6-94DB79CB9930}"/>
              </a:ext>
            </a:extLst>
          </p:cNvPr>
          <p:cNvPicPr>
            <a:picLocks noGrp="1" noChangeAspect="1"/>
          </p:cNvPicPr>
          <p:nvPr>
            <p:ph idx="1"/>
          </p:nvPr>
        </p:nvPicPr>
        <p:blipFill>
          <a:blip r:embed="rId5"/>
          <a:stretch>
            <a:fillRect/>
          </a:stretch>
        </p:blipFill>
        <p:spPr>
          <a:xfrm>
            <a:off x="1130029" y="909966"/>
            <a:ext cx="4960442" cy="4451995"/>
          </a:xfrm>
          <a:prstGeom prst="rect">
            <a:avLst/>
          </a:prstGeom>
        </p:spPr>
      </p:pic>
      <p:cxnSp>
        <p:nvCxnSpPr>
          <p:cNvPr id="22" name="Straight Connector 21">
            <a:extLst>
              <a:ext uri="{FF2B5EF4-FFF2-40B4-BE49-F238E27FC236}">
                <a16:creationId xmlns:a16="http://schemas.microsoft.com/office/drawing/2014/main" id="{06D05ED8-39E4-42F8-92CB-704C2BD0D21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79647" y="3526496"/>
            <a:ext cx="4149931"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24" name="Picture 23">
            <a:extLst>
              <a:ext uri="{FF2B5EF4-FFF2-40B4-BE49-F238E27FC236}">
                <a16:creationId xmlns:a16="http://schemas.microsoft.com/office/drawing/2014/main" id="{45CE2E7C-6AA3-4710-825D-4CDDF788C7B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6" name="Straight Connector 25">
            <a:extLst>
              <a:ext uri="{FF2B5EF4-FFF2-40B4-BE49-F238E27FC236}">
                <a16:creationId xmlns:a16="http://schemas.microsoft.com/office/drawing/2014/main" id="{3256C6C3-0EDC-4651-AB37-9F26CFAA6C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6982501"/>
      </p:ext>
    </p:extLst>
  </p:cSld>
  <p:clrMapOvr>
    <a:masterClrMapping/>
  </p:clrMapOvr>
  <p:extLst>
    <p:ext uri="{6950BFC3-D8DA-4A85-94F7-54DA5524770B}">
      <p188:commentRel xmlns:p188="http://schemas.microsoft.com/office/powerpoint/2018/8/main" r:id="rId3"/>
    </p:ext>
  </p:extLst>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2D32A60-013B-47A8-8833-D242408091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E27932B-B694-4C4C-90D7-A0333A7C58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F0FBCF8B-DB9E-2A97-ED19-7DAFD3AB0E10}"/>
              </a:ext>
            </a:extLst>
          </p:cNvPr>
          <p:cNvSpPr>
            <a:spLocks noGrp="1"/>
          </p:cNvSpPr>
          <p:nvPr>
            <p:ph type="title"/>
          </p:nvPr>
        </p:nvSpPr>
        <p:spPr>
          <a:xfrm>
            <a:off x="1451579" y="2303047"/>
            <a:ext cx="3272093" cy="2674198"/>
          </a:xfrm>
        </p:spPr>
        <p:txBody>
          <a:bodyPr anchor="t">
            <a:normAutofit/>
          </a:bodyPr>
          <a:lstStyle/>
          <a:p>
            <a:r>
              <a:rPr lang="en-AU" dirty="0"/>
              <a:t>Background – Feminism and Motherhood</a:t>
            </a:r>
          </a:p>
        </p:txBody>
      </p:sp>
      <p:cxnSp>
        <p:nvCxnSpPr>
          <p:cNvPr id="13" name="Straight Connector 12">
            <a:extLst>
              <a:ext uri="{FF2B5EF4-FFF2-40B4-BE49-F238E27FC236}">
                <a16:creationId xmlns:a16="http://schemas.microsoft.com/office/drawing/2014/main" id="{9EBB0476-5CF0-4F44-8D68-5D42D7AEE4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579" y="2146542"/>
            <a:ext cx="327209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5" name="Title 1">
            <a:extLst>
              <a:ext uri="{FF2B5EF4-FFF2-40B4-BE49-F238E27FC236}">
                <a16:creationId xmlns:a16="http://schemas.microsoft.com/office/drawing/2014/main" id="{A9DA474E-6B91-4200-840F-0257B2358A75}"/>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1580" y="3122496"/>
            <a:ext cx="3530157"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en-US" dirty="0"/>
          </a:p>
        </p:txBody>
      </p:sp>
      <p:pic>
        <p:nvPicPr>
          <p:cNvPr id="17" name="Picture 16">
            <a:extLst>
              <a:ext uri="{FF2B5EF4-FFF2-40B4-BE49-F238E27FC236}">
                <a16:creationId xmlns:a16="http://schemas.microsoft.com/office/drawing/2014/main" id="{DF63C9AD-AE6E-4512-8171-91612E84CCF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9" name="Straight Connector 18">
            <a:extLst>
              <a:ext uri="{FF2B5EF4-FFF2-40B4-BE49-F238E27FC236}">
                <a16:creationId xmlns:a16="http://schemas.microsoft.com/office/drawing/2014/main" id="{FE1A49CE-B63D-457A-A180-1C883E1A63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B37894FC-E50E-C52A-26C9-5D2AC48F0BAE}"/>
              </a:ext>
            </a:extLst>
          </p:cNvPr>
          <p:cNvGraphicFramePr>
            <a:graphicFrameLocks noGrp="1"/>
          </p:cNvGraphicFramePr>
          <p:nvPr>
            <p:ph idx="1"/>
            <p:extLst>
              <p:ext uri="{D42A27DB-BD31-4B8C-83A1-F6EECF244321}">
                <p14:modId xmlns:p14="http://schemas.microsoft.com/office/powerpoint/2010/main" val="2501806437"/>
              </p:ext>
            </p:extLst>
          </p:nvPr>
        </p:nvGraphicFramePr>
        <p:xfrm>
          <a:off x="5141913" y="803275"/>
          <a:ext cx="5913437" cy="46370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7748553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AU"/>
          </a:p>
        </p:txBody>
      </p:sp>
      <p:pic>
        <p:nvPicPr>
          <p:cNvPr id="32" name="Picture 31">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4" name="Straight Connector 33">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4977F1E1-2B6F-4BB6-899F-67D8764D83C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38" name="Rectangle 37">
            <a:extLst>
              <a:ext uri="{FF2B5EF4-FFF2-40B4-BE49-F238E27FC236}">
                <a16:creationId xmlns:a16="http://schemas.microsoft.com/office/drawing/2014/main" id="{EC17D08F-2133-44A9-B28C-CB29928FA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CC36881-E309-4C41-8B5B-203AADC15F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FF195442-29BB-93F8-BD77-D5CA46C19401}"/>
              </a:ext>
            </a:extLst>
          </p:cNvPr>
          <p:cNvSpPr>
            <a:spLocks noGrp="1"/>
          </p:cNvSpPr>
          <p:nvPr>
            <p:ph type="title"/>
          </p:nvPr>
        </p:nvSpPr>
        <p:spPr>
          <a:xfrm>
            <a:off x="659301" y="1474969"/>
            <a:ext cx="2823919" cy="1868760"/>
          </a:xfrm>
        </p:spPr>
        <p:txBody>
          <a:bodyPr vert="horz" lIns="91440" tIns="45720" rIns="91440" bIns="0" rtlCol="0" anchor="b">
            <a:normAutofit/>
          </a:bodyPr>
          <a:lstStyle/>
          <a:p>
            <a:r>
              <a:rPr lang="en-US" sz="2800"/>
              <a:t>Women – Art - Motherhood</a:t>
            </a:r>
          </a:p>
        </p:txBody>
      </p:sp>
      <p:sp>
        <p:nvSpPr>
          <p:cNvPr id="3" name="Content Placeholder 2">
            <a:extLst>
              <a:ext uri="{FF2B5EF4-FFF2-40B4-BE49-F238E27FC236}">
                <a16:creationId xmlns:a16="http://schemas.microsoft.com/office/drawing/2014/main" id="{B99BAE2A-A2F8-D420-C04F-6F156ED2F159}"/>
              </a:ext>
            </a:extLst>
          </p:cNvPr>
          <p:cNvSpPr>
            <a:spLocks noGrp="1"/>
          </p:cNvSpPr>
          <p:nvPr>
            <p:ph idx="1"/>
          </p:nvPr>
        </p:nvSpPr>
        <p:spPr>
          <a:xfrm>
            <a:off x="659302" y="3531204"/>
            <a:ext cx="2823919" cy="1610643"/>
          </a:xfrm>
        </p:spPr>
        <p:txBody>
          <a:bodyPr vert="horz" lIns="91440" tIns="91440" rIns="91440" bIns="91440" rtlCol="0">
            <a:normAutofit/>
          </a:bodyPr>
          <a:lstStyle/>
          <a:p>
            <a:pPr marL="0" indent="0">
              <a:lnSpc>
                <a:spcPct val="110000"/>
              </a:lnSpc>
              <a:buNone/>
            </a:pPr>
            <a:r>
              <a:rPr lang="en-US" sz="1600" cap="all"/>
              <a:t>Representations of Motherhood have shifted dramatically since the advent of Feminism.  </a:t>
            </a:r>
          </a:p>
        </p:txBody>
      </p:sp>
      <p:cxnSp>
        <p:nvCxnSpPr>
          <p:cNvPr id="42" name="Straight Connector 41">
            <a:extLst>
              <a:ext uri="{FF2B5EF4-FFF2-40B4-BE49-F238E27FC236}">
                <a16:creationId xmlns:a16="http://schemas.microsoft.com/office/drawing/2014/main" id="{84F2C6A8-7D46-49EA-860B-0F0B020843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9301" y="3528543"/>
            <a:ext cx="2823919"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44" name="Group 43">
            <a:extLst>
              <a:ext uri="{FF2B5EF4-FFF2-40B4-BE49-F238E27FC236}">
                <a16:creationId xmlns:a16="http://schemas.microsoft.com/office/drawing/2014/main" id="{AED92372-F778-4E96-9E90-4E63BAF3CAD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979389" y="482171"/>
            <a:ext cx="7560115" cy="5149101"/>
            <a:chOff x="7463258" y="583365"/>
            <a:chExt cx="7560115" cy="5181928"/>
          </a:xfrm>
        </p:grpSpPr>
        <p:sp>
          <p:nvSpPr>
            <p:cNvPr id="45" name="Rectangle 44">
              <a:extLst>
                <a:ext uri="{FF2B5EF4-FFF2-40B4-BE49-F238E27FC236}">
                  <a16:creationId xmlns:a16="http://schemas.microsoft.com/office/drawing/2014/main" id="{EB4EC089-8B60-43F4-9BF5-1F0B0E398E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8" y="583365"/>
              <a:ext cx="7560115"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1C0BAC91-1725-4E5A-92CE-F5A2EB066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7" y="915807"/>
              <a:ext cx="692827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5" name="Picture 4" descr="Chalk drawing of people representing different genders">
            <a:extLst>
              <a:ext uri="{FF2B5EF4-FFF2-40B4-BE49-F238E27FC236}">
                <a16:creationId xmlns:a16="http://schemas.microsoft.com/office/drawing/2014/main" id="{8CAC7B7B-A626-D694-AACB-0A4689D018A3}"/>
              </a:ext>
            </a:extLst>
          </p:cNvPr>
          <p:cNvPicPr>
            <a:picLocks noChangeAspect="1"/>
          </p:cNvPicPr>
          <p:nvPr/>
        </p:nvPicPr>
        <p:blipFill>
          <a:blip r:embed="rId4"/>
          <a:srcRect t="7368" r="-2" b="444"/>
          <a:stretch/>
        </p:blipFill>
        <p:spPr>
          <a:xfrm>
            <a:off x="4618374" y="1116345"/>
            <a:ext cx="6282919" cy="3866172"/>
          </a:xfrm>
          <a:prstGeom prst="rect">
            <a:avLst/>
          </a:prstGeom>
        </p:spPr>
      </p:pic>
      <p:pic>
        <p:nvPicPr>
          <p:cNvPr id="48" name="Picture 47">
            <a:extLst>
              <a:ext uri="{FF2B5EF4-FFF2-40B4-BE49-F238E27FC236}">
                <a16:creationId xmlns:a16="http://schemas.microsoft.com/office/drawing/2014/main" id="{4B61EBEC-D0CA-456C-98A6-EDA1AC9FB0D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50" name="Straight Connector 49">
            <a:extLst>
              <a:ext uri="{FF2B5EF4-FFF2-40B4-BE49-F238E27FC236}">
                <a16:creationId xmlns:a16="http://schemas.microsoft.com/office/drawing/2014/main" id="{718A71EB-D327-4458-85FB-26336B2BA01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2418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AU"/>
          </a:p>
        </p:txBody>
      </p:sp>
      <p:pic>
        <p:nvPicPr>
          <p:cNvPr id="12" name="Picture 11">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4" name="Straight Connector 13">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ECF35C3-8B44-4F4B-BD25-4C01823DB2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8" name="Rectangle 17">
            <a:extLst>
              <a:ext uri="{FF2B5EF4-FFF2-40B4-BE49-F238E27FC236}">
                <a16:creationId xmlns:a16="http://schemas.microsoft.com/office/drawing/2014/main" id="{D0712110-0BC1-4B31-B3BB-63B44222E8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4466B5F3-C053-4580-B04A-1EF9498882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F6735494-6379-25E6-2D47-947822A2949F}"/>
              </a:ext>
            </a:extLst>
          </p:cNvPr>
          <p:cNvSpPr>
            <a:spLocks noGrp="1"/>
          </p:cNvSpPr>
          <p:nvPr>
            <p:ph type="title"/>
          </p:nvPr>
        </p:nvSpPr>
        <p:spPr>
          <a:xfrm>
            <a:off x="1452616" y="962902"/>
            <a:ext cx="4176384" cy="2380828"/>
          </a:xfrm>
        </p:spPr>
        <p:txBody>
          <a:bodyPr vert="horz" lIns="91440" tIns="45720" rIns="91440" bIns="0" rtlCol="0" anchor="b">
            <a:normAutofit/>
          </a:bodyPr>
          <a:lstStyle/>
          <a:p>
            <a:r>
              <a:rPr lang="en-US" sz="2600"/>
              <a:t>Jenny Saville.  Mother and Children (After the Leonardo Cartoon).  Charcoal on Paper. 2008</a:t>
            </a:r>
          </a:p>
        </p:txBody>
      </p:sp>
      <p:cxnSp>
        <p:nvCxnSpPr>
          <p:cNvPr id="22" name="Straight Connector 21">
            <a:extLst>
              <a:ext uri="{FF2B5EF4-FFF2-40B4-BE49-F238E27FC236}">
                <a16:creationId xmlns:a16="http://schemas.microsoft.com/office/drawing/2014/main" id="{FA6123F2-4B61-414F-A7E5-5B7828EACAE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2617" y="3528543"/>
            <a:ext cx="4171479"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5" name="Content Placeholder 4">
            <a:extLst>
              <a:ext uri="{FF2B5EF4-FFF2-40B4-BE49-F238E27FC236}">
                <a16:creationId xmlns:a16="http://schemas.microsoft.com/office/drawing/2014/main" id="{CEDB19DB-8759-E707-2D2F-5CFB0507B516}"/>
              </a:ext>
            </a:extLst>
          </p:cNvPr>
          <p:cNvPicPr>
            <a:picLocks noGrp="1" noChangeAspect="1"/>
          </p:cNvPicPr>
          <p:nvPr>
            <p:ph idx="1"/>
          </p:nvPr>
        </p:nvPicPr>
        <p:blipFill>
          <a:blip r:embed="rId3"/>
          <a:stretch>
            <a:fillRect/>
          </a:stretch>
        </p:blipFill>
        <p:spPr>
          <a:xfrm>
            <a:off x="6448160" y="805583"/>
            <a:ext cx="4252944" cy="4660762"/>
          </a:xfrm>
          <a:prstGeom prst="rect">
            <a:avLst/>
          </a:prstGeom>
        </p:spPr>
      </p:pic>
      <p:pic>
        <p:nvPicPr>
          <p:cNvPr id="24" name="Picture 23">
            <a:extLst>
              <a:ext uri="{FF2B5EF4-FFF2-40B4-BE49-F238E27FC236}">
                <a16:creationId xmlns:a16="http://schemas.microsoft.com/office/drawing/2014/main" id="{25CED634-E2D0-4AB7-96DD-816C9B52C5C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6" name="Straight Connector 25">
            <a:extLst>
              <a:ext uri="{FF2B5EF4-FFF2-40B4-BE49-F238E27FC236}">
                <a16:creationId xmlns:a16="http://schemas.microsoft.com/office/drawing/2014/main" id="{FCDDCDFB-696D-4FDF-9B58-24F71B7C37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8596824"/>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TM10001114[[fn=Gallery]]</Template>
  <TotalTime>13776</TotalTime>
  <Words>5111</Words>
  <Application>Microsoft Office PowerPoint</Application>
  <PresentationFormat>Widescreen</PresentationFormat>
  <Paragraphs>779</Paragraphs>
  <Slides>30</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Aptos</vt:lpstr>
      <vt:lpstr>Arial</vt:lpstr>
      <vt:lpstr>Calibri</vt:lpstr>
      <vt:lpstr>Gill Sans MT</vt:lpstr>
      <vt:lpstr>Times New Roman</vt:lpstr>
      <vt:lpstr>Gallery</vt:lpstr>
      <vt:lpstr>Threads and Strands: An Arts-Based investigation of Intersecting identities of Mother, Academic and Creative Practitioner</vt:lpstr>
      <vt:lpstr>Acknowledgment</vt:lpstr>
      <vt:lpstr>Positionality</vt:lpstr>
      <vt:lpstr>Introduction</vt:lpstr>
      <vt:lpstr>Background</vt:lpstr>
      <vt:lpstr>Hartford Wash (documentary Photograph of Performance Artwork, Dimensions Variable) Mierel Laderman Ukeles, 1964.</vt:lpstr>
      <vt:lpstr>Background – Feminism and Motherhood</vt:lpstr>
      <vt:lpstr>Women – Art - Motherhood</vt:lpstr>
      <vt:lpstr>Jenny Saville.  Mother and Children (After the Leonardo Cartoon).  Charcoal on Paper. 2008</vt:lpstr>
      <vt:lpstr>Leonardo Da Vinci.  The Virgin and Child With Saint Anne and John the Baptist (Cartoon, Charcoal and Chalk on Tinted Paper). 1499-1500. National gallery of London.   </vt:lpstr>
      <vt:lpstr>Background and Context – Women in Academia</vt:lpstr>
      <vt:lpstr>Gaps and Objectives</vt:lpstr>
      <vt:lpstr>Research Questions</vt:lpstr>
      <vt:lpstr>Methodology and Methods</vt:lpstr>
      <vt:lpstr>Methods</vt:lpstr>
      <vt:lpstr>Data Collection</vt:lpstr>
      <vt:lpstr>Significance</vt:lpstr>
      <vt:lpstr>Ethics</vt:lpstr>
      <vt:lpstr>Data Management</vt:lpstr>
      <vt:lpstr>Data Collection and Analysis</vt:lpstr>
      <vt:lpstr>Timeline</vt:lpstr>
      <vt:lpstr>Budget</vt:lpstr>
      <vt:lpstr>Thank you</vt:lpstr>
      <vt:lpstr>References</vt:lpstr>
      <vt:lpstr>PowerPoint Presentation</vt:lpstr>
      <vt:lpstr>Appendices</vt:lpstr>
      <vt:lpstr>Full Timeline</vt:lpstr>
      <vt:lpstr>Why ABR?</vt:lpstr>
      <vt:lpstr>Recent acknowledgment of  Professional Arts Practice</vt:lpstr>
      <vt:lpstr>From the Literature…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Fran Rhodes</dc:creator>
  <cp:lastModifiedBy>Fran Rhodes</cp:lastModifiedBy>
  <cp:revision>3</cp:revision>
  <dcterms:created xsi:type="dcterms:W3CDTF">2025-01-30T02:58:09Z</dcterms:created>
  <dcterms:modified xsi:type="dcterms:W3CDTF">2025-02-09T09:53:12Z</dcterms:modified>
</cp:coreProperties>
</file>